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325" r:id="rId2"/>
    <p:sldId id="666" r:id="rId3"/>
    <p:sldId id="467" r:id="rId4"/>
    <p:sldId id="675" r:id="rId5"/>
    <p:sldId id="778" r:id="rId6"/>
    <p:sldId id="469" r:id="rId7"/>
    <p:sldId id="672" r:id="rId8"/>
    <p:sldId id="674" r:id="rId9"/>
    <p:sldId id="479" r:id="rId10"/>
    <p:sldId id="673" r:id="rId11"/>
    <p:sldId id="687" r:id="rId12"/>
    <p:sldId id="685" r:id="rId13"/>
    <p:sldId id="686" r:id="rId14"/>
    <p:sldId id="480" r:id="rId15"/>
    <p:sldId id="779" r:id="rId16"/>
    <p:sldId id="780" r:id="rId17"/>
    <p:sldId id="481" r:id="rId18"/>
    <p:sldId id="483" r:id="rId19"/>
    <p:sldId id="776" r:id="rId20"/>
    <p:sldId id="668" r:id="rId21"/>
    <p:sldId id="801" r:id="rId22"/>
    <p:sldId id="505" r:id="rId23"/>
    <p:sldId id="766" r:id="rId24"/>
    <p:sldId id="768" r:id="rId25"/>
    <p:sldId id="767" r:id="rId26"/>
    <p:sldId id="795" r:id="rId27"/>
    <p:sldId id="774" r:id="rId28"/>
    <p:sldId id="777" r:id="rId29"/>
    <p:sldId id="773" r:id="rId30"/>
    <p:sldId id="785" r:id="rId31"/>
    <p:sldId id="786" r:id="rId32"/>
    <p:sldId id="506" r:id="rId33"/>
    <p:sldId id="770" r:id="rId34"/>
    <p:sldId id="789" r:id="rId35"/>
    <p:sldId id="790" r:id="rId36"/>
    <p:sldId id="791" r:id="rId37"/>
    <p:sldId id="788" r:id="rId38"/>
    <p:sldId id="771" r:id="rId39"/>
    <p:sldId id="772" r:id="rId40"/>
    <p:sldId id="669" r:id="rId41"/>
    <p:sldId id="782" r:id="rId42"/>
    <p:sldId id="489" r:id="rId43"/>
    <p:sldId id="490" r:id="rId44"/>
    <p:sldId id="491" r:id="rId45"/>
    <p:sldId id="803" r:id="rId46"/>
    <p:sldId id="797" r:id="rId47"/>
    <p:sldId id="804" r:id="rId48"/>
    <p:sldId id="802" r:id="rId49"/>
    <p:sldId id="798" r:id="rId50"/>
    <p:sldId id="257" r:id="rId51"/>
    <p:sldId id="667" r:id="rId52"/>
    <p:sldId id="793" r:id="rId53"/>
    <p:sldId id="677" r:id="rId54"/>
    <p:sldId id="680" r:id="rId55"/>
    <p:sldId id="678" r:id="rId56"/>
    <p:sldId id="679" r:id="rId57"/>
    <p:sldId id="681" r:id="rId58"/>
    <p:sldId id="676" r:id="rId59"/>
    <p:sldId id="682" r:id="rId60"/>
    <p:sldId id="765" r:id="rId61"/>
    <p:sldId id="796" r:id="rId62"/>
    <p:sldId id="794" r:id="rId63"/>
    <p:sldId id="688" r:id="rId64"/>
    <p:sldId id="763" r:id="rId65"/>
    <p:sldId id="764" r:id="rId66"/>
    <p:sldId id="762" r:id="rId67"/>
    <p:sldId id="799" r:id="rId68"/>
    <p:sldId id="800" r:id="rId69"/>
    <p:sldId id="468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63F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949"/>
  </p:normalViewPr>
  <p:slideViewPr>
    <p:cSldViewPr snapToGrid="0" snapToObjects="1">
      <p:cViewPr varScale="1">
        <p:scale>
          <a:sx n="123" d="100"/>
          <a:sy n="123" d="100"/>
        </p:scale>
        <p:origin x="1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4D47B-B03D-3E49-BCEF-006032BE333D}" type="datetimeFigureOut">
              <a:rPr lang="en-US" smtClean="0"/>
              <a:t>3/22/25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2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5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0A962-8211-8843-977E-FD36FEC14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6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76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6604-F9CF-29C2-6F42-88FE29F62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DA7DEC-FB70-2EE7-A726-26844005F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037AA-ED35-0649-D959-33E25693F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F9D8-AB55-00A5-B719-9D2E5DDF5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45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61F8-94D1-644C-AE4C-AE7C1DFC94A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25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01EDE-077A-CFF0-47F7-456F81895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733CA-0EB8-ABCF-AFDF-DBC6F6333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DF1E0-DC72-92C8-4F6B-256F167480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7688F-D632-168F-22BF-D36CB0DE4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55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1FF18-5009-8925-DE91-DB131C86E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D6D7AE-2E5D-D51A-0C03-CAC9DF525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A4A66F-C4F1-0643-17F8-D502955F2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F1991-1005-CDB9-C566-931D2170F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661F8-94D1-644C-AE4C-AE7C1DFC94A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20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A8B77-6B6F-4458-ECD4-6C4EBF75B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5D30F-FDD7-6622-9AA5-D9494C6C60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13C10-F31C-40C8-B12A-202DB3225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607F9-5026-890E-B39A-4DD428239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1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4CC3B-D933-DD21-A307-2790D2D72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A953A4-2619-E04F-D31E-E2F4A4185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11ADB-D35E-FBD3-6A7A-46D20AC28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79C42-AF17-AE5F-5922-13D4FE5B7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1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B4823-59FB-93D1-4D8A-D5E9CBFE8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D0F092-CCD8-1ADE-51FA-E69BF9956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6568D2-3DF6-22A8-8996-42E56AF159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41414-AEAD-B833-9F6E-1A1AB3430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41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0BD6D-D7CB-4A38-1B1B-8352BA91F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FF6EB-4D97-4684-F0E5-49A99643B9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A529C-2C0A-B008-C59A-1832529EA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05047-230F-0C43-E51F-51991FF55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290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141CB-B5B5-4AC6-D45F-CA0BE2373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8729D4-2767-B736-3C15-A58EBCEE9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0C972-A9C1-AA30-B9BB-D2677386B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B76C2-856C-A52A-EB48-77CBB9A3A2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57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EBB75-691B-7D1F-C2F7-D6492EF41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7F140F-9C91-7C4B-417B-666AA78A37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1A893A-FE25-0562-3AE9-C5030B8FE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9F604-AA4F-C86E-289F-4912BA185A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9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5ABFB-4614-780D-431D-B306864CA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F3E660-E2EB-23D7-3A87-611C76F7E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8B3D5-8F11-CC33-CB07-CA6785269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228FB-791F-4381-4AD6-9B187CF5D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28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568CE-03ED-AAAC-D9CA-5D37B1A04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C0F80-831B-2E5F-37AD-087CA4634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EAD2EB-23B6-04C9-0163-6CD03D2CD0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E4A94-3101-118A-5A1F-C44717BA9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93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C1ADD-434F-5967-BF50-3B33699A3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3EAB4-BFF9-9CEC-9BCD-941467850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1E00F-2329-5C3B-16C3-6CF997F1AB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3EB78-44C4-7C8D-2D2D-F0FDF5ACC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08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9237D-0D1A-E284-625C-A43B5C162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E6C395-7482-6AC3-04CD-1F8CB9EA5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5B10A4-9B4D-DBE4-714A-F57055305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663C8-DF7E-6DB2-BBF2-6044B5834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5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EE6B5-ADBE-2BAC-FAFC-F7DA954B5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74D79C-AAA6-1907-966D-772BF1A3F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3639D-1061-C021-C506-13D136071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1FACD-275A-E9C1-CFC6-879E85D57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84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AAD1B-587D-300A-75D5-D3C61EDB5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3A015C-D25F-F051-5F8F-470C65FB3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3748D-7FB1-8A79-D60D-FB6AA3A03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03CF2-9053-E477-8322-EB14CEC51B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84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37530-26AA-CA41-C0BF-182A7963C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1634FA-0399-8745-31BF-B767C2DA9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EE9D33-7639-142E-4594-2C30AD3F0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BAE56-F378-AFA4-15EA-AB917D571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387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1A78A-5560-6A7E-656E-24ACEA75E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C40026-9F9A-DF08-7248-4E2A86972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485C3-FCB6-558C-4780-4A740223E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1AAAB-6FC9-8870-BA23-962F01155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6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CBDC5-61A1-3238-B03D-698CECDDB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156027-DA8D-1353-406F-24D48962F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C2FCC-8694-9CFD-D7A4-08B5CC53D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DBF16-BB92-4EE7-81E4-72ADC7EE0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96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28F3F-D3C1-87F7-6213-AE8FAE3E6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F10A8-4349-F599-13E2-FE4E13E98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7DA972-0324-7A74-04E8-E4D707CFA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EF821-0990-3F00-04DF-B018A9B28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4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A6596-C086-0048-DA87-ECB56A1CD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0C0AC-C502-15F1-637F-428A85DFD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801F97-45C2-FD3B-686E-A3FB6DC2D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50FA2-F805-824E-B1F6-8214BB2B9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82AF8-28B0-1539-068F-E3C2DE20B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96546D-6ABC-8C84-A579-443542B414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FD5C4-6A6D-CDA1-EFA0-2984BC9B5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CB724-9FAD-6052-6EBF-79CF047E8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38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7CFB4-F0CA-907A-27AC-4319BEDD1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012AC1-EE7A-87EE-3B16-48CE3AC9D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01D106-4AED-F84E-A30C-0DAAC703D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D2E16-CC8C-554B-B190-60564A3EF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77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164DF-3CDF-0A59-A3C8-909CD6BC2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2DC139-B13D-06E9-8807-47FA9F4C9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77459-85D6-F927-8FBF-3B1412328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035B4-A649-C98B-30A6-33FEF759F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5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77AB7-A78F-6DC3-9003-6BA7F9E77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B363A-F339-9712-0282-31CFE6331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854993-58A5-614A-5457-0EE78AB08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AE9E2-8586-B815-F80D-E9F4545A68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0A962-8211-8843-977E-FD36FEC143D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4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1742-FE4A-DF21-181E-491D220DA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C0981-8082-CA49-DEA3-807299CAD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94BF2-34CD-FA0C-16CE-14759045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C293A-A48F-9F14-FEBE-894F645B3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B0F79-C7E7-0AE2-1B69-287434A78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4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2958A-E03D-FD09-8E0B-12B58D19A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9A3111-93B9-1A6C-C915-D972FF7EC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A8FF8-D193-7C3B-98DC-FCEE865A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3F39D-2670-E145-3447-C13DE766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BFD1-CF94-328B-8AC8-3C68AD31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6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B7A2-1653-381B-684B-955AB42D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85800"/>
            <a:ext cx="6095997" cy="989251"/>
          </a:xfrm>
        </p:spPr>
        <p:txBody>
          <a:bodyPr lIns="457200" tIns="0" rIns="457200" anchor="t" anchorCtr="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E5A206-7577-F621-EFC6-F5340584E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96987" y="685800"/>
            <a:ext cx="4255528" cy="54863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3B4D8-30EC-F931-6CB7-7BB319458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675051"/>
            <a:ext cx="6095998" cy="5182949"/>
          </a:xfrm>
        </p:spPr>
        <p:txBody>
          <a:bodyPr lIns="457200" rIns="457200"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A259ED-F84D-F61B-A3FE-CC1B099C5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55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EE3F-81F1-36D6-05ED-4C1AD08D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6BE0-67A8-9042-77E0-E2B54C650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C8BA6-57C3-3BE6-E71F-0F07CCD4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4DDE9-318F-1D3B-F770-2AEBABCB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B864F-99DE-CE95-6C42-8A57C508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1EED6-5F0A-5E80-D460-A31022D11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3A887-E069-0407-20CC-E53AAA209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2482A-C774-9475-B1C9-04A46E804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3F4AC-8D86-735E-BDAF-77A4590C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84EE0-069E-DC5B-33CA-42CFFA7F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7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69B6-7C2B-F01C-896E-9FE72AA5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8EED1-C2A6-97B5-F89D-AA3C58761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92AAC-F8C0-881B-AAD3-3B66422AC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1AF9B-3CB9-E2C2-7AC5-2885B0BD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32DC8-E4BC-46A7-E177-A7B0B464E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65A80-BBAB-F60E-A8E3-2C74100B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5DF0-1D20-E5FF-B508-2B30A969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F7AED-1FB4-360A-048E-D8188425D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D26BD-8098-D414-60D2-6D2D0A885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B491D-D107-CD8E-D881-81F3EC722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682D96-E7B3-45AA-035D-9F9D4D1DC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40F1F-0046-2CE3-FD5B-E207A1D3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831B9A-2D95-11DF-A549-82B505F5F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36022-58DE-021E-C010-B18428565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8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3E17-F2F3-CFCA-C77F-2C4DAE8C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095AF-9808-D98E-B9A7-03458997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1AABD-D582-1A33-DFD7-5B6CF7F79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14ADF-4F77-82D2-3D86-2146A497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4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A9D0E6-B5F0-94E1-C5ED-E9333D48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488CE-BB5B-FE52-D607-1B71F68F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57F63-024A-729F-DF89-A7045A6E1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1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CB3A-0BC4-C0C1-3E64-2FFDC402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F690B-6DEF-744D-FB27-022ED602C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58906-4367-208A-AB83-D2DEC4E09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532B7-438D-77F4-BB53-06683A84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21433-BF79-27F1-59C6-6B83268F8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2583B-7CD4-0347-3A50-A9B8B26B8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3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82D2B-C171-0305-E536-913C6D5D8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0C185-8E74-8563-CB07-990521674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BC73F-5519-1200-3175-D0C349884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D47A3-388D-8B5B-F989-64501581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C1AFC2-81D2-A57E-D4D9-58367CAD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8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F399B-FE2D-3620-7923-7C005DF9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A4965-760A-5C01-6DB0-3822BC86F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50533"/>
            <a:ext cx="10515600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15F56-A705-EB58-815D-C213F4C9F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33E9-E4FE-F046-A28D-7F18E57B41B7}" type="datetimeFigureOut">
              <a:rPr lang="en-US" smtClean="0"/>
              <a:t>3/22/25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DB01E-EF8F-942F-2955-EDE8D37AA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6D455-0AC1-1853-CA0A-E2435C25A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879F9-A3E3-B34D-A7BF-FDCD9EA697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09559D-B554-3765-5687-E8DFE961C10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0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bg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6.jpeg"/><Relationship Id="rId3" Type="http://schemas.microsoft.com/office/2007/relationships/hdphoto" Target="../media/hdphoto1.wdp"/><Relationship Id="rId21" Type="http://schemas.microsoft.com/office/2007/relationships/hdphoto" Target="../media/hdphoto5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8.jpeg"/><Relationship Id="rId25" Type="http://schemas.openxmlformats.org/officeDocument/2006/relationships/image" Target="../media/image25.jpeg"/><Relationship Id="rId33" Type="http://schemas.microsoft.com/office/2007/relationships/hdphoto" Target="../media/hdphoto7.wdp"/><Relationship Id="rId2" Type="http://schemas.openxmlformats.org/officeDocument/2006/relationships/image" Target="../media/image7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4.jpeg"/><Relationship Id="rId32" Type="http://schemas.openxmlformats.org/officeDocument/2006/relationships/image" Target="../media/image31.png"/><Relationship Id="rId5" Type="http://schemas.openxmlformats.org/officeDocument/2006/relationships/image" Target="../media/image9.jpeg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10" Type="http://schemas.openxmlformats.org/officeDocument/2006/relationships/image" Target="../media/image12.jpeg"/><Relationship Id="rId19" Type="http://schemas.openxmlformats.org/officeDocument/2006/relationships/image" Target="../media/image20.jpeg"/><Relationship Id="rId31" Type="http://schemas.microsoft.com/office/2007/relationships/hdphoto" Target="../media/hdphoto6.wdp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openxmlformats.org/officeDocument/2006/relationships/image" Target="../media/image15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png"/><Relationship Id="rId8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6.jpeg"/><Relationship Id="rId3" Type="http://schemas.microsoft.com/office/2007/relationships/hdphoto" Target="../media/hdphoto8.wdp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8.jpeg"/><Relationship Id="rId25" Type="http://schemas.openxmlformats.org/officeDocument/2006/relationships/image" Target="../media/image25.jpeg"/><Relationship Id="rId2" Type="http://schemas.openxmlformats.org/officeDocument/2006/relationships/image" Target="../media/image7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4.jpeg"/><Relationship Id="rId32" Type="http://schemas.openxmlformats.org/officeDocument/2006/relationships/image" Target="../media/image32.jpeg"/><Relationship Id="rId5" Type="http://schemas.openxmlformats.org/officeDocument/2006/relationships/image" Target="../media/image9.jpeg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10" Type="http://schemas.openxmlformats.org/officeDocument/2006/relationships/image" Target="../media/image12.jpeg"/><Relationship Id="rId19" Type="http://schemas.openxmlformats.org/officeDocument/2006/relationships/image" Target="../media/image20.jpeg"/><Relationship Id="rId31" Type="http://schemas.microsoft.com/office/2007/relationships/hdphoto" Target="../media/hdphoto6.wdp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openxmlformats.org/officeDocument/2006/relationships/image" Target="../media/image15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6.jpeg"/><Relationship Id="rId3" Type="http://schemas.microsoft.com/office/2007/relationships/hdphoto" Target="../media/hdphoto10.wdp"/><Relationship Id="rId21" Type="http://schemas.microsoft.com/office/2007/relationships/hdphoto" Target="../media/hdphoto13.wdp"/><Relationship Id="rId7" Type="http://schemas.microsoft.com/office/2007/relationships/hdphoto" Target="../media/hdphoto11.wdp"/><Relationship Id="rId12" Type="http://schemas.microsoft.com/office/2007/relationships/hdphoto" Target="../media/hdphoto12.wdp"/><Relationship Id="rId17" Type="http://schemas.openxmlformats.org/officeDocument/2006/relationships/image" Target="../media/image18.jpeg"/><Relationship Id="rId25" Type="http://schemas.openxmlformats.org/officeDocument/2006/relationships/image" Target="../media/image25.jpeg"/><Relationship Id="rId2" Type="http://schemas.openxmlformats.org/officeDocument/2006/relationships/image" Target="../media/image7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4.jpeg"/><Relationship Id="rId32" Type="http://schemas.openxmlformats.org/officeDocument/2006/relationships/image" Target="../media/image32.jpeg"/><Relationship Id="rId5" Type="http://schemas.openxmlformats.org/officeDocument/2006/relationships/image" Target="../media/image9.jpeg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10" Type="http://schemas.openxmlformats.org/officeDocument/2006/relationships/image" Target="../media/image12.jpeg"/><Relationship Id="rId19" Type="http://schemas.openxmlformats.org/officeDocument/2006/relationships/image" Target="../media/image20.jpeg"/><Relationship Id="rId31" Type="http://schemas.microsoft.com/office/2007/relationships/hdphoto" Target="../media/hdphoto14.wdp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openxmlformats.org/officeDocument/2006/relationships/image" Target="../media/image15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6.jpeg"/><Relationship Id="rId3" Type="http://schemas.microsoft.com/office/2007/relationships/hdphoto" Target="../media/hdphoto15.wdp"/><Relationship Id="rId21" Type="http://schemas.microsoft.com/office/2007/relationships/hdphoto" Target="../media/hdphoto5.wdp"/><Relationship Id="rId7" Type="http://schemas.microsoft.com/office/2007/relationships/hdphoto" Target="../media/hdphoto2.wdp"/><Relationship Id="rId12" Type="http://schemas.microsoft.com/office/2007/relationships/hdphoto" Target="../media/hdphoto16.wdp"/><Relationship Id="rId17" Type="http://schemas.openxmlformats.org/officeDocument/2006/relationships/image" Target="../media/image18.jpeg"/><Relationship Id="rId25" Type="http://schemas.openxmlformats.org/officeDocument/2006/relationships/image" Target="../media/image25.jpeg"/><Relationship Id="rId33" Type="http://schemas.microsoft.com/office/2007/relationships/hdphoto" Target="../media/hdphoto7.wdp"/><Relationship Id="rId2" Type="http://schemas.openxmlformats.org/officeDocument/2006/relationships/image" Target="../media/image7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29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4.jpeg"/><Relationship Id="rId32" Type="http://schemas.openxmlformats.org/officeDocument/2006/relationships/image" Target="../media/image31.png"/><Relationship Id="rId5" Type="http://schemas.openxmlformats.org/officeDocument/2006/relationships/image" Target="../media/image9.jpeg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28" Type="http://schemas.openxmlformats.org/officeDocument/2006/relationships/image" Target="../media/image28.jpeg"/><Relationship Id="rId10" Type="http://schemas.openxmlformats.org/officeDocument/2006/relationships/image" Target="../media/image12.jpeg"/><Relationship Id="rId19" Type="http://schemas.openxmlformats.org/officeDocument/2006/relationships/image" Target="../media/image20.jpeg"/><Relationship Id="rId31" Type="http://schemas.microsoft.com/office/2007/relationships/hdphoto" Target="../media/hdphoto6.wdp"/><Relationship Id="rId4" Type="http://schemas.openxmlformats.org/officeDocument/2006/relationships/image" Target="../media/image8.jpeg"/><Relationship Id="rId9" Type="http://schemas.microsoft.com/office/2007/relationships/hdphoto" Target="../media/hdphoto3.wdp"/><Relationship Id="rId14" Type="http://schemas.openxmlformats.org/officeDocument/2006/relationships/image" Target="../media/image15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Relationship Id="rId30" Type="http://schemas.openxmlformats.org/officeDocument/2006/relationships/image" Target="../media/image30.png"/><Relationship Id="rId8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0F7FF2C-727C-1F82-45C3-2151B2A44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ooden table&#10;&#10;Description automatically generated">
            <a:extLst>
              <a:ext uri="{FF2B5EF4-FFF2-40B4-BE49-F238E27FC236}">
                <a16:creationId xmlns:a16="http://schemas.microsoft.com/office/drawing/2014/main" id="{DCDD18F8-B760-D14E-9D55-75A286130C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D0E5CF6-B0E8-B94B-95C6-F2BC98C76106}"/>
              </a:ext>
            </a:extLst>
          </p:cNvPr>
          <p:cNvSpPr txBox="1">
            <a:spLocks/>
          </p:cNvSpPr>
          <p:nvPr/>
        </p:nvSpPr>
        <p:spPr>
          <a:xfrm>
            <a:off x="541288" y="1065862"/>
            <a:ext cx="5554711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 algn="r">
              <a:spcAft>
                <a:spcPts val="600"/>
              </a:spcAft>
            </a:pPr>
            <a:r>
              <a:rPr lang="en-US" sz="4800" cap="none" spc="0" dirty="0">
                <a:solidFill>
                  <a:srgbClr val="FFFFFF"/>
                </a:solidFill>
                <a:latin typeface="Lato" panose="020F0502020204030203" pitchFamily="34" charset="77"/>
                <a:cs typeface="+mj-cs"/>
              </a:rPr>
              <a:t>Welcome to</a:t>
            </a:r>
          </a:p>
          <a:p>
            <a:pPr algn="r">
              <a:spcAft>
                <a:spcPts val="600"/>
              </a:spcAft>
            </a:pPr>
            <a:r>
              <a:rPr lang="en-US" sz="4800" cap="none" spc="0" dirty="0">
                <a:solidFill>
                  <a:srgbClr val="FFFFFF"/>
                </a:solidFill>
                <a:latin typeface="Lato" panose="020F0502020204030203" pitchFamily="34" charset="77"/>
                <a:cs typeface="+mj-cs"/>
              </a:rPr>
              <a:t>Our Sunday School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C94E09-B421-0741-83AD-DD307BFA532E}"/>
              </a:ext>
            </a:extLst>
          </p:cNvPr>
          <p:cNvSpPr txBox="1">
            <a:spLocks/>
          </p:cNvSpPr>
          <p:nvPr/>
        </p:nvSpPr>
        <p:spPr>
          <a:xfrm>
            <a:off x="6726621" y="1065862"/>
            <a:ext cx="4924090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4000" b="0" cap="none" spc="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rPr>
              <a:t>We’ll start at 9:07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497FE-C1DB-C493-ABBC-80110EAE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610" y="2286000"/>
            <a:ext cx="25400" cy="22987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E58DA0E-75A3-B2A7-2042-4E5064C73441}"/>
              </a:ext>
            </a:extLst>
          </p:cNvPr>
          <p:cNvSpPr txBox="1">
            <a:spLocks/>
          </p:cNvSpPr>
          <p:nvPr/>
        </p:nvSpPr>
        <p:spPr>
          <a:xfrm>
            <a:off x="541289" y="5462123"/>
            <a:ext cx="11109421" cy="1021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b="1" i="0" kern="1200" cap="all" spc="800" baseline="0">
                <a:solidFill>
                  <a:schemeClr val="bg1"/>
                </a:solidFill>
                <a:latin typeface="+mn-lt"/>
                <a:ea typeface="+mj-ea"/>
                <a:cs typeface="Gill Sans Light" panose="020B0302020104020203" pitchFamily="34" charset="-79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b="0" cap="none" spc="0" dirty="0">
                <a:solidFill>
                  <a:srgbClr val="FFFFFF"/>
                </a:solidFill>
                <a:latin typeface="Lato" panose="020F0502020204030203" pitchFamily="34" charset="77"/>
                <a:ea typeface="+mn-ea"/>
                <a:cs typeface="+mn-cs"/>
              </a:rPr>
              <a:t>visit OurSundaySchool.com for more about our class</a:t>
            </a:r>
          </a:p>
        </p:txBody>
      </p:sp>
    </p:spTree>
    <p:extLst>
      <p:ext uri="{BB962C8B-B14F-4D97-AF65-F5344CB8AC3E}">
        <p14:creationId xmlns:p14="http://schemas.microsoft.com/office/powerpoint/2010/main" val="2585106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8C010-36C3-C217-C23B-C0A975F65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1A9F690-5755-228F-C85A-A156F9F9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Page 8: Commentaries</a:t>
            </a:r>
          </a:p>
        </p:txBody>
      </p:sp>
      <p:pic>
        <p:nvPicPr>
          <p:cNvPr id="7" name="Picture 2" descr="What Do You Do When You Know That You're Hooked?">
            <a:extLst>
              <a:ext uri="{FF2B5EF4-FFF2-40B4-BE49-F238E27FC236}">
                <a16:creationId xmlns:a16="http://schemas.microsoft.com/office/drawing/2014/main" id="{3ED9EE34-38D6-3152-80D8-69D943DD6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8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0 Days to Growing in Your Christian Faith: An Interview with Max Anders -  Bible Gateway Blog">
            <a:extLst>
              <a:ext uri="{FF2B5EF4-FFF2-40B4-BE49-F238E27FC236}">
                <a16:creationId xmlns:a16="http://schemas.microsoft.com/office/drawing/2014/main" id="{FDF205C1-FD5A-AF17-893D-A08005A3E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6999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4" descr="A person in a suit smiling&#10;&#10;AI-generated content may be incorrect.">
            <a:extLst>
              <a:ext uri="{FF2B5EF4-FFF2-40B4-BE49-F238E27FC236}">
                <a16:creationId xmlns:a16="http://schemas.microsoft.com/office/drawing/2014/main" id="{CEFCB59D-21DD-DA5D-094E-DC4E4B906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198" y="3987596"/>
            <a:ext cx="992957" cy="1280160"/>
          </a:xfrm>
          <a:prstGeom prst="rect">
            <a:avLst/>
          </a:prstGeom>
        </p:spPr>
      </p:pic>
      <p:pic>
        <p:nvPicPr>
          <p:cNvPr id="10" name="Picture Placeholder 10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7E376E2E-7DEB-9512-2B90-003D725014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1004" y="5298015"/>
            <a:ext cx="709255" cy="914400"/>
          </a:xfrm>
          <a:prstGeom prst="rect">
            <a:avLst/>
          </a:prstGeom>
        </p:spPr>
      </p:pic>
      <p:pic>
        <p:nvPicPr>
          <p:cNvPr id="11" name="Picture 2" descr="Placeholder image">
            <a:extLst>
              <a:ext uri="{FF2B5EF4-FFF2-40B4-BE49-F238E27FC236}">
                <a16:creationId xmlns:a16="http://schemas.microsoft.com/office/drawing/2014/main" id="{27DD6089-1580-A785-B802-2A292865A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8" y="2145349"/>
            <a:ext cx="14185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Placeholder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79DA364-3F29-1487-FE13-CC1A4800C97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1528" y="2145349"/>
            <a:ext cx="1418510" cy="1828800"/>
          </a:xfrm>
          <a:prstGeom prst="rect">
            <a:avLst/>
          </a:prstGeom>
        </p:spPr>
      </p:pic>
      <p:pic>
        <p:nvPicPr>
          <p:cNvPr id="13" name="Picture Placeholder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7126A5B1-457C-5E5A-81A6-BE32FF9D194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764858" y="2145349"/>
            <a:ext cx="1418510" cy="1828800"/>
          </a:xfrm>
          <a:prstGeom prst="rect">
            <a:avLst/>
          </a:prstGeom>
        </p:spPr>
      </p:pic>
      <p:pic>
        <p:nvPicPr>
          <p:cNvPr id="14" name="Picture 2" descr="Tony Merida | Pastor and Author">
            <a:extLst>
              <a:ext uri="{FF2B5EF4-FFF2-40B4-BE49-F238E27FC236}">
                <a16:creationId xmlns:a16="http://schemas.microsoft.com/office/drawing/2014/main" id="{CA80AEC7-A5FE-63DF-979F-57D724001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8188" y="2145349"/>
            <a:ext cx="14185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Placeholder 5" descr="A person wearing a black jacket and glasses&#10;&#10;AI-generated content may be incorrect.">
            <a:extLst>
              <a:ext uri="{FF2B5EF4-FFF2-40B4-BE49-F238E27FC236}">
                <a16:creationId xmlns:a16="http://schemas.microsoft.com/office/drawing/2014/main" id="{222C2151-F771-DEA0-624C-00BF383D8BA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1518" y="2145349"/>
            <a:ext cx="1418510" cy="1828800"/>
          </a:xfrm>
          <a:prstGeom prst="rect">
            <a:avLst/>
          </a:prstGeom>
        </p:spPr>
      </p:pic>
      <p:pic>
        <p:nvPicPr>
          <p:cNvPr id="17" name="Picture Placeholder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9A268C7-FAE2-7D54-0E95-2165EB799C7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4850" y="2145349"/>
            <a:ext cx="1418510" cy="1828800"/>
          </a:xfrm>
          <a:prstGeom prst="rect">
            <a:avLst/>
          </a:prstGeom>
        </p:spPr>
      </p:pic>
      <p:pic>
        <p:nvPicPr>
          <p:cNvPr id="18" name="Picture Placeholder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AE1A366-3D14-7C62-0164-6AF13C28B44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0306" y="3987596"/>
            <a:ext cx="992957" cy="1280160"/>
          </a:xfrm>
          <a:prstGeom prst="rect">
            <a:avLst/>
          </a:prstGeom>
        </p:spPr>
      </p:pic>
      <p:pic>
        <p:nvPicPr>
          <p:cNvPr id="19" name="Picture Placeholder 10" descr="A person with a beard smiling&#10;&#10;AI-generated content may be incorrect.">
            <a:extLst>
              <a:ext uri="{FF2B5EF4-FFF2-40B4-BE49-F238E27FC236}">
                <a16:creationId xmlns:a16="http://schemas.microsoft.com/office/drawing/2014/main" id="{8BD8B632-5F3D-4B15-A412-38B5B6150A7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62414" y="3987596"/>
            <a:ext cx="992957" cy="1280160"/>
          </a:xfrm>
          <a:prstGeom prst="rect">
            <a:avLst/>
          </a:prstGeom>
        </p:spPr>
      </p:pic>
      <p:pic>
        <p:nvPicPr>
          <p:cNvPr id="20" name="Picture Placeholder 7" descr="A person wearing glasses and a green sweater&#10;&#10;AI-generated content may be incorrect.">
            <a:extLst>
              <a:ext uri="{FF2B5EF4-FFF2-40B4-BE49-F238E27FC236}">
                <a16:creationId xmlns:a16="http://schemas.microsoft.com/office/drawing/2014/main" id="{4503C8D9-05C1-46A4-BC50-1BE7A82DF426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4522" y="3987596"/>
            <a:ext cx="992957" cy="1280160"/>
          </a:xfrm>
          <a:prstGeom prst="rect">
            <a:avLst/>
          </a:prstGeom>
        </p:spPr>
      </p:pic>
      <p:pic>
        <p:nvPicPr>
          <p:cNvPr id="21" name="Picture Placeholder 4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628AFCCC-99C9-5FE8-4903-A0A04950120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86630" y="3987596"/>
            <a:ext cx="992957" cy="1280160"/>
          </a:xfrm>
          <a:prstGeom prst="rect">
            <a:avLst/>
          </a:prstGeom>
        </p:spPr>
      </p:pic>
      <p:pic>
        <p:nvPicPr>
          <p:cNvPr id="22" name="Picture Placeholder 5" descr="A person wearing glasses and a grey suit&#10;&#10;AI-generated content may be incorrect.">
            <a:extLst>
              <a:ext uri="{FF2B5EF4-FFF2-40B4-BE49-F238E27FC236}">
                <a16:creationId xmlns:a16="http://schemas.microsoft.com/office/drawing/2014/main" id="{8BA63D3E-E891-947C-1780-CF15E251817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8738" y="3987596"/>
            <a:ext cx="992957" cy="1280160"/>
          </a:xfrm>
          <a:prstGeom prst="rect">
            <a:avLst/>
          </a:prstGeom>
        </p:spPr>
      </p:pic>
      <p:pic>
        <p:nvPicPr>
          <p:cNvPr id="23" name="Picture 2" descr="R. Kent Hughes, Council member of The Gospel Coalition">
            <a:extLst>
              <a:ext uri="{FF2B5EF4-FFF2-40B4-BE49-F238E27FC236}">
                <a16:creationId xmlns:a16="http://schemas.microsoft.com/office/drawing/2014/main" id="{7F8EBCC4-13B4-ABFB-3521-EEA8788BB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0846" y="3987596"/>
            <a:ext cx="992957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Placeholder 5" descr="A person with white hair and a beard&#10;&#10;AI-generated content may be incorrect.">
            <a:extLst>
              <a:ext uri="{FF2B5EF4-FFF2-40B4-BE49-F238E27FC236}">
                <a16:creationId xmlns:a16="http://schemas.microsoft.com/office/drawing/2014/main" id="{1EEE8229-10B8-75CD-69B3-D26B6E8A0D5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2954" y="3987596"/>
            <a:ext cx="992957" cy="1280160"/>
          </a:xfrm>
          <a:prstGeom prst="rect">
            <a:avLst/>
          </a:prstGeom>
        </p:spPr>
      </p:pic>
      <p:pic>
        <p:nvPicPr>
          <p:cNvPr id="25" name="Picture Placeholder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3A322C5-E4C2-279E-0225-468523836C3C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5062" y="3987596"/>
            <a:ext cx="992957" cy="1280160"/>
          </a:xfrm>
          <a:prstGeom prst="rect">
            <a:avLst/>
          </a:prstGeom>
        </p:spPr>
      </p:pic>
      <p:pic>
        <p:nvPicPr>
          <p:cNvPr id="26" name="Picture 2" descr="John MacArthur image">
            <a:extLst>
              <a:ext uri="{FF2B5EF4-FFF2-40B4-BE49-F238E27FC236}">
                <a16:creationId xmlns:a16="http://schemas.microsoft.com/office/drawing/2014/main" id="{73AFD7E4-10B4-D0FC-E664-4B1AA4C6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7170" y="3987596"/>
            <a:ext cx="992957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Placeholder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AE0CE166-A237-C71C-4AA3-D04B38ACB87B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59274" y="3987596"/>
            <a:ext cx="992957" cy="1280160"/>
          </a:xfrm>
          <a:prstGeom prst="rect">
            <a:avLst/>
          </a:prstGeom>
        </p:spPr>
      </p:pic>
      <p:pic>
        <p:nvPicPr>
          <p:cNvPr id="28" name="Picture Placeholder 4" descr="A close-up of a person&#10;&#10;AI-generated content may be incorrect.">
            <a:extLst>
              <a:ext uri="{FF2B5EF4-FFF2-40B4-BE49-F238E27FC236}">
                <a16:creationId xmlns:a16="http://schemas.microsoft.com/office/drawing/2014/main" id="{888E7065-63DD-5030-2B6A-4A731BD39BD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5800" y="5298015"/>
            <a:ext cx="709255" cy="914400"/>
          </a:xfrm>
          <a:prstGeom prst="rect">
            <a:avLst/>
          </a:prstGeom>
        </p:spPr>
      </p:pic>
      <p:pic>
        <p:nvPicPr>
          <p:cNvPr id="29" name="Picture 4" descr="New Testament Scholar Craig Keener wins International Book Award - Asbury  Theological Seminary - Asbury Theological Seminary">
            <a:extLst>
              <a:ext uri="{FF2B5EF4-FFF2-40B4-BE49-F238E27FC236}">
                <a16:creationId xmlns:a16="http://schemas.microsoft.com/office/drawing/2014/main" id="{3870D847-94C1-6525-72D0-0D48742C3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4601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2FD4273-D20D-CCAF-76F1-584898A5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402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Placeholder 6" descr="A person with a beard&#10;&#10;AI-generated content may be incorrect.">
            <a:extLst>
              <a:ext uri="{FF2B5EF4-FFF2-40B4-BE49-F238E27FC236}">
                <a16:creationId xmlns:a16="http://schemas.microsoft.com/office/drawing/2014/main" id="{35515C9E-3442-D6F8-51B5-1D7EDB545556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2203" y="5298015"/>
            <a:ext cx="709255" cy="914400"/>
          </a:xfrm>
          <a:prstGeom prst="rect">
            <a:avLst/>
          </a:prstGeom>
        </p:spPr>
      </p:pic>
      <p:pic>
        <p:nvPicPr>
          <p:cNvPr id="32" name="Picture 2" descr="Index">
            <a:extLst>
              <a:ext uri="{FF2B5EF4-FFF2-40B4-BE49-F238E27FC236}">
                <a16:creationId xmlns:a16="http://schemas.microsoft.com/office/drawing/2014/main" id="{E56D7600-A479-7E8E-948D-3A2AE2696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9808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089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F1DB9-7CE4-40EA-7880-F106B2768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A1494B1-D858-B2C6-6AFF-3BC7DFEB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Page 8: Commentaries</a:t>
            </a:r>
          </a:p>
        </p:txBody>
      </p:sp>
      <p:pic>
        <p:nvPicPr>
          <p:cNvPr id="7" name="Picture 2" descr="What Do You Do When You Know That You're Hooked?">
            <a:extLst>
              <a:ext uri="{FF2B5EF4-FFF2-40B4-BE49-F238E27FC236}">
                <a16:creationId xmlns:a16="http://schemas.microsoft.com/office/drawing/2014/main" id="{A11C39C2-A712-C66C-6F1A-834F93CF5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8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0 Days to Growing in Your Christian Faith: An Interview with Max Anders -  Bible Gateway Blog">
            <a:extLst>
              <a:ext uri="{FF2B5EF4-FFF2-40B4-BE49-F238E27FC236}">
                <a16:creationId xmlns:a16="http://schemas.microsoft.com/office/drawing/2014/main" id="{E8F2FAA5-4A98-DA72-1786-0CA79B26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6999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4" descr="A person in a suit smiling&#10;&#10;AI-generated content may be incorrect.">
            <a:extLst>
              <a:ext uri="{FF2B5EF4-FFF2-40B4-BE49-F238E27FC236}">
                <a16:creationId xmlns:a16="http://schemas.microsoft.com/office/drawing/2014/main" id="{1E7E5F74-DB59-76A3-B0FC-FD47E6C32A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198" y="3987596"/>
            <a:ext cx="992957" cy="1280160"/>
          </a:xfrm>
          <a:prstGeom prst="rect">
            <a:avLst/>
          </a:prstGeom>
        </p:spPr>
      </p:pic>
      <p:pic>
        <p:nvPicPr>
          <p:cNvPr id="10" name="Picture Placeholder 10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8AE50158-D750-6D3E-EFC0-62CCCF5FF0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1004" y="5298015"/>
            <a:ext cx="709255" cy="914400"/>
          </a:xfrm>
          <a:prstGeom prst="rect">
            <a:avLst/>
          </a:prstGeom>
        </p:spPr>
      </p:pic>
      <p:pic>
        <p:nvPicPr>
          <p:cNvPr id="11" name="Picture 2" descr="Placeholder image">
            <a:extLst>
              <a:ext uri="{FF2B5EF4-FFF2-40B4-BE49-F238E27FC236}">
                <a16:creationId xmlns:a16="http://schemas.microsoft.com/office/drawing/2014/main" id="{081BB804-D49A-AEFC-1AFC-5CB68DEA89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8" y="2145349"/>
            <a:ext cx="14185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Placeholder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4199E99-0A31-A101-5028-DC4616EF68F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1528" y="2145349"/>
            <a:ext cx="1418510" cy="1828800"/>
          </a:xfrm>
          <a:prstGeom prst="rect">
            <a:avLst/>
          </a:prstGeom>
        </p:spPr>
      </p:pic>
      <p:pic>
        <p:nvPicPr>
          <p:cNvPr id="13" name="Picture Placeholder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A7C7BA99-8220-9C9E-E549-EBA613609E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764858" y="2145349"/>
            <a:ext cx="1418510" cy="1828800"/>
          </a:xfrm>
          <a:prstGeom prst="rect">
            <a:avLst/>
          </a:prstGeom>
        </p:spPr>
      </p:pic>
      <p:pic>
        <p:nvPicPr>
          <p:cNvPr id="14" name="Picture 2" descr="Tony Merida | Pastor and Author">
            <a:extLst>
              <a:ext uri="{FF2B5EF4-FFF2-40B4-BE49-F238E27FC236}">
                <a16:creationId xmlns:a16="http://schemas.microsoft.com/office/drawing/2014/main" id="{2F637D35-A18C-25B2-AEC0-04284E16C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8188" y="2145349"/>
            <a:ext cx="14185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Placeholder 5" descr="A person wearing a black jacket and glasses&#10;&#10;AI-generated content may be incorrect.">
            <a:extLst>
              <a:ext uri="{FF2B5EF4-FFF2-40B4-BE49-F238E27FC236}">
                <a16:creationId xmlns:a16="http://schemas.microsoft.com/office/drawing/2014/main" id="{0B177BBD-EFC5-C2FD-56AD-5D308D94A65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1518" y="2145349"/>
            <a:ext cx="1418510" cy="1828800"/>
          </a:xfrm>
          <a:prstGeom prst="rect">
            <a:avLst/>
          </a:prstGeom>
        </p:spPr>
      </p:pic>
      <p:pic>
        <p:nvPicPr>
          <p:cNvPr id="17" name="Picture Placeholder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F581371-BC8F-2452-2F10-FA793EC8860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4850" y="2145349"/>
            <a:ext cx="1418510" cy="1828800"/>
          </a:xfrm>
          <a:prstGeom prst="rect">
            <a:avLst/>
          </a:prstGeom>
        </p:spPr>
      </p:pic>
      <p:pic>
        <p:nvPicPr>
          <p:cNvPr id="18" name="Picture Placeholder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DF90C57-213B-8DDA-F29C-A091CC3D3CC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0306" y="3987596"/>
            <a:ext cx="992957" cy="1280160"/>
          </a:xfrm>
          <a:prstGeom prst="rect">
            <a:avLst/>
          </a:prstGeom>
        </p:spPr>
      </p:pic>
      <p:pic>
        <p:nvPicPr>
          <p:cNvPr id="19" name="Picture Placeholder 10" descr="A person with a beard smiling&#10;&#10;AI-generated content may be incorrect.">
            <a:extLst>
              <a:ext uri="{FF2B5EF4-FFF2-40B4-BE49-F238E27FC236}">
                <a16:creationId xmlns:a16="http://schemas.microsoft.com/office/drawing/2014/main" id="{45A20284-AD02-919A-309E-EC0767CF7C9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62414" y="3987596"/>
            <a:ext cx="992957" cy="1280160"/>
          </a:xfrm>
          <a:prstGeom prst="rect">
            <a:avLst/>
          </a:prstGeom>
        </p:spPr>
      </p:pic>
      <p:pic>
        <p:nvPicPr>
          <p:cNvPr id="20" name="Picture Placeholder 7" descr="A person wearing glasses and a green sweater&#10;&#10;AI-generated content may be incorrect.">
            <a:extLst>
              <a:ext uri="{FF2B5EF4-FFF2-40B4-BE49-F238E27FC236}">
                <a16:creationId xmlns:a16="http://schemas.microsoft.com/office/drawing/2014/main" id="{CCECCB24-A745-DCE5-F8B7-A9D2A3F1E34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4522" y="3987596"/>
            <a:ext cx="992957" cy="1280160"/>
          </a:xfrm>
          <a:prstGeom prst="rect">
            <a:avLst/>
          </a:prstGeom>
        </p:spPr>
      </p:pic>
      <p:pic>
        <p:nvPicPr>
          <p:cNvPr id="21" name="Picture Placeholder 4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8EEC6AEE-76B2-1C6F-7A8D-7D767150EE5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86630" y="3987596"/>
            <a:ext cx="992957" cy="1280160"/>
          </a:xfrm>
          <a:prstGeom prst="rect">
            <a:avLst/>
          </a:prstGeom>
        </p:spPr>
      </p:pic>
      <p:pic>
        <p:nvPicPr>
          <p:cNvPr id="22" name="Picture Placeholder 5" descr="A person wearing glasses and a grey suit&#10;&#10;AI-generated content may be incorrect.">
            <a:extLst>
              <a:ext uri="{FF2B5EF4-FFF2-40B4-BE49-F238E27FC236}">
                <a16:creationId xmlns:a16="http://schemas.microsoft.com/office/drawing/2014/main" id="{FBA5AC3F-414B-755B-5277-9719071CFC9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8738" y="3987596"/>
            <a:ext cx="992957" cy="1280160"/>
          </a:xfrm>
          <a:prstGeom prst="rect">
            <a:avLst/>
          </a:prstGeom>
        </p:spPr>
      </p:pic>
      <p:pic>
        <p:nvPicPr>
          <p:cNvPr id="23" name="Picture 2" descr="R. Kent Hughes, Council member of The Gospel Coalition">
            <a:extLst>
              <a:ext uri="{FF2B5EF4-FFF2-40B4-BE49-F238E27FC236}">
                <a16:creationId xmlns:a16="http://schemas.microsoft.com/office/drawing/2014/main" id="{B3147127-B35C-0A3F-468B-75D092C4B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0846" y="3987596"/>
            <a:ext cx="992957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Placeholder 5" descr="A person with white hair and a beard&#10;&#10;AI-generated content may be incorrect.">
            <a:extLst>
              <a:ext uri="{FF2B5EF4-FFF2-40B4-BE49-F238E27FC236}">
                <a16:creationId xmlns:a16="http://schemas.microsoft.com/office/drawing/2014/main" id="{704BE007-8E3F-B438-9379-2E900C9C793D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2954" y="3987596"/>
            <a:ext cx="992957" cy="1280160"/>
          </a:xfrm>
          <a:prstGeom prst="rect">
            <a:avLst/>
          </a:prstGeom>
        </p:spPr>
      </p:pic>
      <p:pic>
        <p:nvPicPr>
          <p:cNvPr id="25" name="Picture Placeholder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60A23D1-97A7-A214-642E-DE79C4926C3A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5062" y="3987596"/>
            <a:ext cx="992957" cy="1280160"/>
          </a:xfrm>
          <a:prstGeom prst="rect">
            <a:avLst/>
          </a:prstGeom>
        </p:spPr>
      </p:pic>
      <p:pic>
        <p:nvPicPr>
          <p:cNvPr id="26" name="Picture 2" descr="John MacArthur image">
            <a:extLst>
              <a:ext uri="{FF2B5EF4-FFF2-40B4-BE49-F238E27FC236}">
                <a16:creationId xmlns:a16="http://schemas.microsoft.com/office/drawing/2014/main" id="{5AEAE40F-0588-2DA4-1E88-29D240C8E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7170" y="3987596"/>
            <a:ext cx="992957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Placeholder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B2BD314-F71F-6823-A87C-BC6F338D7D05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59274" y="3987596"/>
            <a:ext cx="992957" cy="1280160"/>
          </a:xfrm>
          <a:prstGeom prst="rect">
            <a:avLst/>
          </a:prstGeom>
        </p:spPr>
      </p:pic>
      <p:pic>
        <p:nvPicPr>
          <p:cNvPr id="28" name="Picture Placeholder 4" descr="A close-up of a person&#10;&#10;AI-generated content may be incorrect.">
            <a:extLst>
              <a:ext uri="{FF2B5EF4-FFF2-40B4-BE49-F238E27FC236}">
                <a16:creationId xmlns:a16="http://schemas.microsoft.com/office/drawing/2014/main" id="{774FC5FC-D052-5C62-C90C-72CD2B7A165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5800" y="5298015"/>
            <a:ext cx="709255" cy="914400"/>
          </a:xfrm>
          <a:prstGeom prst="rect">
            <a:avLst/>
          </a:prstGeom>
        </p:spPr>
      </p:pic>
      <p:pic>
        <p:nvPicPr>
          <p:cNvPr id="29" name="Picture 4" descr="New Testament Scholar Craig Keener wins International Book Award - Asbury  Theological Seminary - Asbury Theological Seminary">
            <a:extLst>
              <a:ext uri="{FF2B5EF4-FFF2-40B4-BE49-F238E27FC236}">
                <a16:creationId xmlns:a16="http://schemas.microsoft.com/office/drawing/2014/main" id="{D40258C9-056E-A74D-DB7A-A7C1A732F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4601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9C9FC778-0D3E-4E70-6E68-CD97D2D0B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402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Placeholder 6" descr="A person with a beard&#10;&#10;AI-generated content may be incorrect.">
            <a:extLst>
              <a:ext uri="{FF2B5EF4-FFF2-40B4-BE49-F238E27FC236}">
                <a16:creationId xmlns:a16="http://schemas.microsoft.com/office/drawing/2014/main" id="{8232BB8F-0BC1-31B3-A9D7-723C77214843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2203" y="5298015"/>
            <a:ext cx="709255" cy="914400"/>
          </a:xfrm>
          <a:prstGeom prst="rect">
            <a:avLst/>
          </a:prstGeom>
        </p:spPr>
      </p:pic>
      <p:pic>
        <p:nvPicPr>
          <p:cNvPr id="32" name="Picture 2" descr="Index">
            <a:extLst>
              <a:ext uri="{FF2B5EF4-FFF2-40B4-BE49-F238E27FC236}">
                <a16:creationId xmlns:a16="http://schemas.microsoft.com/office/drawing/2014/main" id="{4A7D2545-963F-6FCB-114C-6ADA19108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9808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94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3A938-4394-BB49-A486-BDA44108C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DB0D053-9760-B468-7E02-C70C6735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Page 8: Commentaries</a:t>
            </a:r>
          </a:p>
        </p:txBody>
      </p:sp>
      <p:pic>
        <p:nvPicPr>
          <p:cNvPr id="7" name="Picture 2" descr="What Do You Do When You Know That You're Hooked?">
            <a:extLst>
              <a:ext uri="{FF2B5EF4-FFF2-40B4-BE49-F238E27FC236}">
                <a16:creationId xmlns:a16="http://schemas.microsoft.com/office/drawing/2014/main" id="{43F0DF6B-F1D8-38DF-5027-DADDCB4E6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8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0 Days to Growing in Your Christian Faith: An Interview with Max Anders -  Bible Gateway Blog">
            <a:extLst>
              <a:ext uri="{FF2B5EF4-FFF2-40B4-BE49-F238E27FC236}">
                <a16:creationId xmlns:a16="http://schemas.microsoft.com/office/drawing/2014/main" id="{9FAC6A54-7BFE-029F-A140-2197E5600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6999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4" descr="A person in a suit smiling&#10;&#10;AI-generated content may be incorrect.">
            <a:extLst>
              <a:ext uri="{FF2B5EF4-FFF2-40B4-BE49-F238E27FC236}">
                <a16:creationId xmlns:a16="http://schemas.microsoft.com/office/drawing/2014/main" id="{DB4E65B4-079F-F7D5-4348-DE9BEE8B02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198" y="3987596"/>
            <a:ext cx="992957" cy="1280160"/>
          </a:xfrm>
          <a:prstGeom prst="rect">
            <a:avLst/>
          </a:prstGeom>
        </p:spPr>
      </p:pic>
      <p:pic>
        <p:nvPicPr>
          <p:cNvPr id="10" name="Picture Placeholder 10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70A621DE-A236-67F4-7D29-F6C114624E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1004" y="5298015"/>
            <a:ext cx="709255" cy="914400"/>
          </a:xfrm>
          <a:prstGeom prst="rect">
            <a:avLst/>
          </a:prstGeom>
        </p:spPr>
      </p:pic>
      <p:pic>
        <p:nvPicPr>
          <p:cNvPr id="11" name="Picture 2" descr="Placeholder image">
            <a:extLst>
              <a:ext uri="{FF2B5EF4-FFF2-40B4-BE49-F238E27FC236}">
                <a16:creationId xmlns:a16="http://schemas.microsoft.com/office/drawing/2014/main" id="{D768C23A-5514-F9B5-04A6-7534144D3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8" y="2145349"/>
            <a:ext cx="14185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Placeholder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CFD2641-0C6C-D63F-59D5-95F5303ABE5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1528" y="2145349"/>
            <a:ext cx="1418510" cy="1828800"/>
          </a:xfrm>
          <a:prstGeom prst="rect">
            <a:avLst/>
          </a:prstGeom>
        </p:spPr>
      </p:pic>
      <p:pic>
        <p:nvPicPr>
          <p:cNvPr id="13" name="Picture Placeholder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227F6C41-A22F-7E58-E346-CF0D916279F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764858" y="2145349"/>
            <a:ext cx="1418510" cy="1828800"/>
          </a:xfrm>
          <a:prstGeom prst="rect">
            <a:avLst/>
          </a:prstGeom>
        </p:spPr>
      </p:pic>
      <p:pic>
        <p:nvPicPr>
          <p:cNvPr id="14" name="Picture 2" descr="Tony Merida | Pastor and Author">
            <a:extLst>
              <a:ext uri="{FF2B5EF4-FFF2-40B4-BE49-F238E27FC236}">
                <a16:creationId xmlns:a16="http://schemas.microsoft.com/office/drawing/2014/main" id="{6ED9A4D7-EC58-0FB6-4D60-373034E13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8188" y="2145349"/>
            <a:ext cx="14185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Placeholder 5" descr="A person wearing a black jacket and glasses&#10;&#10;AI-generated content may be incorrect.">
            <a:extLst>
              <a:ext uri="{FF2B5EF4-FFF2-40B4-BE49-F238E27FC236}">
                <a16:creationId xmlns:a16="http://schemas.microsoft.com/office/drawing/2014/main" id="{5A6C615A-8793-5C16-4FD5-C94C8AA7975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1518" y="2145349"/>
            <a:ext cx="1418510" cy="1828800"/>
          </a:xfrm>
          <a:prstGeom prst="rect">
            <a:avLst/>
          </a:prstGeom>
        </p:spPr>
      </p:pic>
      <p:pic>
        <p:nvPicPr>
          <p:cNvPr id="17" name="Picture Placeholder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4543F08-1D77-F0D0-9567-DE34034744A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4850" y="2145349"/>
            <a:ext cx="1418510" cy="1828800"/>
          </a:xfrm>
          <a:prstGeom prst="rect">
            <a:avLst/>
          </a:prstGeom>
        </p:spPr>
      </p:pic>
      <p:pic>
        <p:nvPicPr>
          <p:cNvPr id="18" name="Picture Placeholder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8140C83-9DB0-286F-291D-2E46A9FE563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0306" y="3987596"/>
            <a:ext cx="992957" cy="1280160"/>
          </a:xfrm>
          <a:prstGeom prst="rect">
            <a:avLst/>
          </a:prstGeom>
        </p:spPr>
      </p:pic>
      <p:pic>
        <p:nvPicPr>
          <p:cNvPr id="19" name="Picture Placeholder 10" descr="A person with a beard smiling&#10;&#10;AI-generated content may be incorrect.">
            <a:extLst>
              <a:ext uri="{FF2B5EF4-FFF2-40B4-BE49-F238E27FC236}">
                <a16:creationId xmlns:a16="http://schemas.microsoft.com/office/drawing/2014/main" id="{C776CA03-6B45-EE99-DE91-F3430C0FDCB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62414" y="3987596"/>
            <a:ext cx="992957" cy="1280160"/>
          </a:xfrm>
          <a:prstGeom prst="rect">
            <a:avLst/>
          </a:prstGeom>
        </p:spPr>
      </p:pic>
      <p:pic>
        <p:nvPicPr>
          <p:cNvPr id="20" name="Picture Placeholder 7" descr="A person wearing glasses and a green sweater&#10;&#10;AI-generated content may be incorrect.">
            <a:extLst>
              <a:ext uri="{FF2B5EF4-FFF2-40B4-BE49-F238E27FC236}">
                <a16:creationId xmlns:a16="http://schemas.microsoft.com/office/drawing/2014/main" id="{12C536FD-9DA1-9BBA-BDB2-2CD7FE14DD0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4522" y="3987596"/>
            <a:ext cx="992957" cy="1280160"/>
          </a:xfrm>
          <a:prstGeom prst="rect">
            <a:avLst/>
          </a:prstGeom>
        </p:spPr>
      </p:pic>
      <p:pic>
        <p:nvPicPr>
          <p:cNvPr id="21" name="Picture Placeholder 4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86C04589-557D-70F1-F951-B5B6E33175D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86630" y="3987596"/>
            <a:ext cx="992957" cy="1280160"/>
          </a:xfrm>
          <a:prstGeom prst="rect">
            <a:avLst/>
          </a:prstGeom>
        </p:spPr>
      </p:pic>
      <p:pic>
        <p:nvPicPr>
          <p:cNvPr id="22" name="Picture Placeholder 5" descr="A person wearing glasses and a grey suit&#10;&#10;AI-generated content may be incorrect.">
            <a:extLst>
              <a:ext uri="{FF2B5EF4-FFF2-40B4-BE49-F238E27FC236}">
                <a16:creationId xmlns:a16="http://schemas.microsoft.com/office/drawing/2014/main" id="{42C6D724-207D-5CBF-001A-B3EE577FCC1B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8738" y="3987596"/>
            <a:ext cx="992957" cy="1280160"/>
          </a:xfrm>
          <a:prstGeom prst="rect">
            <a:avLst/>
          </a:prstGeom>
        </p:spPr>
      </p:pic>
      <p:pic>
        <p:nvPicPr>
          <p:cNvPr id="23" name="Picture 2" descr="R. Kent Hughes, Council member of The Gospel Coalition">
            <a:extLst>
              <a:ext uri="{FF2B5EF4-FFF2-40B4-BE49-F238E27FC236}">
                <a16:creationId xmlns:a16="http://schemas.microsoft.com/office/drawing/2014/main" id="{95B6827A-C7FD-E422-8265-3273141051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0846" y="3987596"/>
            <a:ext cx="992957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Placeholder 5" descr="A person with white hair and a beard&#10;&#10;AI-generated content may be incorrect.">
            <a:extLst>
              <a:ext uri="{FF2B5EF4-FFF2-40B4-BE49-F238E27FC236}">
                <a16:creationId xmlns:a16="http://schemas.microsoft.com/office/drawing/2014/main" id="{F37476C3-1D36-F2D7-46F0-8EC5E883E122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2954" y="3987596"/>
            <a:ext cx="992957" cy="1280160"/>
          </a:xfrm>
          <a:prstGeom prst="rect">
            <a:avLst/>
          </a:prstGeom>
        </p:spPr>
      </p:pic>
      <p:pic>
        <p:nvPicPr>
          <p:cNvPr id="25" name="Picture Placeholder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B8D3474E-BC6B-720E-26AA-146AC887FF62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5062" y="3987596"/>
            <a:ext cx="992957" cy="1280160"/>
          </a:xfrm>
          <a:prstGeom prst="rect">
            <a:avLst/>
          </a:prstGeom>
        </p:spPr>
      </p:pic>
      <p:pic>
        <p:nvPicPr>
          <p:cNvPr id="26" name="Picture 2" descr="John MacArthur image">
            <a:extLst>
              <a:ext uri="{FF2B5EF4-FFF2-40B4-BE49-F238E27FC236}">
                <a16:creationId xmlns:a16="http://schemas.microsoft.com/office/drawing/2014/main" id="{04FAD632-FC0C-A8E9-92F1-9A90E4476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7170" y="3987596"/>
            <a:ext cx="992957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Placeholder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12B6E72-83FB-C85C-6049-ADE71E66063D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59274" y="3987596"/>
            <a:ext cx="992957" cy="1280160"/>
          </a:xfrm>
          <a:prstGeom prst="rect">
            <a:avLst/>
          </a:prstGeom>
        </p:spPr>
      </p:pic>
      <p:pic>
        <p:nvPicPr>
          <p:cNvPr id="28" name="Picture Placeholder 4" descr="A close-up of a person&#10;&#10;AI-generated content may be incorrect.">
            <a:extLst>
              <a:ext uri="{FF2B5EF4-FFF2-40B4-BE49-F238E27FC236}">
                <a16:creationId xmlns:a16="http://schemas.microsoft.com/office/drawing/2014/main" id="{5B630C0B-C681-8D48-9D27-F0FA851E83AE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5800" y="5298015"/>
            <a:ext cx="709255" cy="914400"/>
          </a:xfrm>
          <a:prstGeom prst="rect">
            <a:avLst/>
          </a:prstGeom>
        </p:spPr>
      </p:pic>
      <p:pic>
        <p:nvPicPr>
          <p:cNvPr id="29" name="Picture 4" descr="New Testament Scholar Craig Keener wins International Book Award - Asbury  Theological Seminary - Asbury Theological Seminary">
            <a:extLst>
              <a:ext uri="{FF2B5EF4-FFF2-40B4-BE49-F238E27FC236}">
                <a16:creationId xmlns:a16="http://schemas.microsoft.com/office/drawing/2014/main" id="{2EFCF213-91DC-BD2E-4655-6952C8441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4601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683C63CA-7CD6-B20B-79C3-7EE9A37F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402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Placeholder 6" descr="A person with a beard&#10;&#10;AI-generated content may be incorrect.">
            <a:extLst>
              <a:ext uri="{FF2B5EF4-FFF2-40B4-BE49-F238E27FC236}">
                <a16:creationId xmlns:a16="http://schemas.microsoft.com/office/drawing/2014/main" id="{4A0DCDD9-7247-F3DC-1D8C-752F1903318A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2203" y="5298015"/>
            <a:ext cx="709255" cy="914400"/>
          </a:xfrm>
          <a:prstGeom prst="rect">
            <a:avLst/>
          </a:prstGeom>
        </p:spPr>
      </p:pic>
      <p:pic>
        <p:nvPicPr>
          <p:cNvPr id="32" name="Picture 2" descr="Index">
            <a:extLst>
              <a:ext uri="{FF2B5EF4-FFF2-40B4-BE49-F238E27FC236}">
                <a16:creationId xmlns:a16="http://schemas.microsoft.com/office/drawing/2014/main" id="{C73AD925-3345-59C9-5AEA-0009D683F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9808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94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56EAB-B74D-7CA5-61AC-565355161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38107C6-9464-8F51-DBE2-A5EA2E00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Page 8: Commentaries</a:t>
            </a:r>
          </a:p>
        </p:txBody>
      </p:sp>
      <p:pic>
        <p:nvPicPr>
          <p:cNvPr id="7" name="Picture 2" descr="What Do You Do When You Know That You're Hooked?">
            <a:extLst>
              <a:ext uri="{FF2B5EF4-FFF2-40B4-BE49-F238E27FC236}">
                <a16:creationId xmlns:a16="http://schemas.microsoft.com/office/drawing/2014/main" id="{A3A88853-D2DB-0D86-1CA2-42B0B7CA4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8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0 Days to Growing in Your Christian Faith: An Interview with Max Anders -  Bible Gateway Blog">
            <a:extLst>
              <a:ext uri="{FF2B5EF4-FFF2-40B4-BE49-F238E27FC236}">
                <a16:creationId xmlns:a16="http://schemas.microsoft.com/office/drawing/2014/main" id="{D6295775-FDDB-12FF-E72B-AC2CC034E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6999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Placeholder 4" descr="A person in a suit smiling&#10;&#10;AI-generated content may be incorrect.">
            <a:extLst>
              <a:ext uri="{FF2B5EF4-FFF2-40B4-BE49-F238E27FC236}">
                <a16:creationId xmlns:a16="http://schemas.microsoft.com/office/drawing/2014/main" id="{EF626FC3-A3BD-B61A-B617-EEEDAD715C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198" y="3987596"/>
            <a:ext cx="992957" cy="1280160"/>
          </a:xfrm>
          <a:prstGeom prst="rect">
            <a:avLst/>
          </a:prstGeom>
        </p:spPr>
      </p:pic>
      <p:pic>
        <p:nvPicPr>
          <p:cNvPr id="10" name="Picture Placeholder 10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CAE56DCB-CBF5-1FCC-1A0D-D55E96D293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1004" y="5298015"/>
            <a:ext cx="709255" cy="914400"/>
          </a:xfrm>
          <a:prstGeom prst="rect">
            <a:avLst/>
          </a:prstGeom>
        </p:spPr>
      </p:pic>
      <p:pic>
        <p:nvPicPr>
          <p:cNvPr id="11" name="Picture 2" descr="Placeholder image">
            <a:extLst>
              <a:ext uri="{FF2B5EF4-FFF2-40B4-BE49-F238E27FC236}">
                <a16:creationId xmlns:a16="http://schemas.microsoft.com/office/drawing/2014/main" id="{925B426A-8EE5-DE7D-E113-13AF1186C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8" y="2145349"/>
            <a:ext cx="14185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Placeholder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6714C9A-E247-9782-B51C-C2C86338943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01528" y="2145349"/>
            <a:ext cx="1418510" cy="1828800"/>
          </a:xfrm>
          <a:prstGeom prst="rect">
            <a:avLst/>
          </a:prstGeom>
        </p:spPr>
      </p:pic>
      <p:pic>
        <p:nvPicPr>
          <p:cNvPr id="13" name="Picture Placeholder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C3A517D9-AFFD-3224-C931-525B1962A61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764858" y="2145349"/>
            <a:ext cx="1418510" cy="1828800"/>
          </a:xfrm>
          <a:prstGeom prst="rect">
            <a:avLst/>
          </a:prstGeom>
        </p:spPr>
      </p:pic>
      <p:pic>
        <p:nvPicPr>
          <p:cNvPr id="14" name="Picture 2" descr="Tony Merida | Pastor and Author">
            <a:extLst>
              <a:ext uri="{FF2B5EF4-FFF2-40B4-BE49-F238E27FC236}">
                <a16:creationId xmlns:a16="http://schemas.microsoft.com/office/drawing/2014/main" id="{DCCAB9BB-0A55-1084-68D2-35E2B85C4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8188" y="2145349"/>
            <a:ext cx="14185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Placeholder 5" descr="A person wearing a black jacket and glasses&#10;&#10;AI-generated content may be incorrect.">
            <a:extLst>
              <a:ext uri="{FF2B5EF4-FFF2-40B4-BE49-F238E27FC236}">
                <a16:creationId xmlns:a16="http://schemas.microsoft.com/office/drawing/2014/main" id="{EBB31082-1C08-B666-B6B1-7EC28B7A853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1518" y="2145349"/>
            <a:ext cx="1418510" cy="1828800"/>
          </a:xfrm>
          <a:prstGeom prst="rect">
            <a:avLst/>
          </a:prstGeom>
        </p:spPr>
      </p:pic>
      <p:pic>
        <p:nvPicPr>
          <p:cNvPr id="17" name="Picture Placeholder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DB89CC8-C4E6-46F1-1616-ACC487C2D3B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4850" y="2145349"/>
            <a:ext cx="1418510" cy="1828800"/>
          </a:xfrm>
          <a:prstGeom prst="rect">
            <a:avLst/>
          </a:prstGeom>
        </p:spPr>
      </p:pic>
      <p:pic>
        <p:nvPicPr>
          <p:cNvPr id="18" name="Picture Placeholder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A5946976-8C71-6139-6C9D-C507B2D6D8A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0306" y="3987596"/>
            <a:ext cx="992957" cy="1280160"/>
          </a:xfrm>
          <a:prstGeom prst="rect">
            <a:avLst/>
          </a:prstGeom>
        </p:spPr>
      </p:pic>
      <p:pic>
        <p:nvPicPr>
          <p:cNvPr id="19" name="Picture Placeholder 10" descr="A person with a beard smiling&#10;&#10;AI-generated content may be incorrect.">
            <a:extLst>
              <a:ext uri="{FF2B5EF4-FFF2-40B4-BE49-F238E27FC236}">
                <a16:creationId xmlns:a16="http://schemas.microsoft.com/office/drawing/2014/main" id="{3D28EF16-F911-EA8A-B370-24E54DEA9A4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62414" y="3987596"/>
            <a:ext cx="992957" cy="1280160"/>
          </a:xfrm>
          <a:prstGeom prst="rect">
            <a:avLst/>
          </a:prstGeom>
        </p:spPr>
      </p:pic>
      <p:pic>
        <p:nvPicPr>
          <p:cNvPr id="20" name="Picture Placeholder 7" descr="A person wearing glasses and a green sweater&#10;&#10;AI-generated content may be incorrect.">
            <a:extLst>
              <a:ext uri="{FF2B5EF4-FFF2-40B4-BE49-F238E27FC236}">
                <a16:creationId xmlns:a16="http://schemas.microsoft.com/office/drawing/2014/main" id="{D0D677FB-A0CF-5DFB-2052-AF5D0DD31EC9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4522" y="3987596"/>
            <a:ext cx="992957" cy="1280160"/>
          </a:xfrm>
          <a:prstGeom prst="rect">
            <a:avLst/>
          </a:prstGeom>
        </p:spPr>
      </p:pic>
      <p:pic>
        <p:nvPicPr>
          <p:cNvPr id="21" name="Picture Placeholder 4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4EBCEDFC-0BDD-D662-60D0-315F78B34EE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86630" y="3987596"/>
            <a:ext cx="992957" cy="1280160"/>
          </a:xfrm>
          <a:prstGeom prst="rect">
            <a:avLst/>
          </a:prstGeom>
        </p:spPr>
      </p:pic>
      <p:pic>
        <p:nvPicPr>
          <p:cNvPr id="22" name="Picture Placeholder 5" descr="A person wearing glasses and a grey suit&#10;&#10;AI-generated content may be incorrect.">
            <a:extLst>
              <a:ext uri="{FF2B5EF4-FFF2-40B4-BE49-F238E27FC236}">
                <a16:creationId xmlns:a16="http://schemas.microsoft.com/office/drawing/2014/main" id="{E2EBD4E6-AAC0-D3BC-858C-B61ACCA19CC9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98738" y="3987596"/>
            <a:ext cx="992957" cy="1280160"/>
          </a:xfrm>
          <a:prstGeom prst="rect">
            <a:avLst/>
          </a:prstGeom>
        </p:spPr>
      </p:pic>
      <p:pic>
        <p:nvPicPr>
          <p:cNvPr id="23" name="Picture 2" descr="R. Kent Hughes, Council member of The Gospel Coalition">
            <a:extLst>
              <a:ext uri="{FF2B5EF4-FFF2-40B4-BE49-F238E27FC236}">
                <a16:creationId xmlns:a16="http://schemas.microsoft.com/office/drawing/2014/main" id="{D4946521-8901-6364-FD81-86A74AC42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10846" y="3987596"/>
            <a:ext cx="992957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Placeholder 5" descr="A person with white hair and a beard&#10;&#10;AI-generated content may be incorrect.">
            <a:extLst>
              <a:ext uri="{FF2B5EF4-FFF2-40B4-BE49-F238E27FC236}">
                <a16:creationId xmlns:a16="http://schemas.microsoft.com/office/drawing/2014/main" id="{75A5D3EA-8A31-9C42-CDAC-B74AA6D6B65D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2954" y="3987596"/>
            <a:ext cx="992957" cy="1280160"/>
          </a:xfrm>
          <a:prstGeom prst="rect">
            <a:avLst/>
          </a:prstGeom>
        </p:spPr>
      </p:pic>
      <p:pic>
        <p:nvPicPr>
          <p:cNvPr id="25" name="Picture Placeholder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549548E-426E-1C55-E24B-28CB9CEBF584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5062" y="3987596"/>
            <a:ext cx="992957" cy="1280160"/>
          </a:xfrm>
          <a:prstGeom prst="rect">
            <a:avLst/>
          </a:prstGeom>
        </p:spPr>
      </p:pic>
      <p:pic>
        <p:nvPicPr>
          <p:cNvPr id="26" name="Picture 2" descr="John MacArthur image">
            <a:extLst>
              <a:ext uri="{FF2B5EF4-FFF2-40B4-BE49-F238E27FC236}">
                <a16:creationId xmlns:a16="http://schemas.microsoft.com/office/drawing/2014/main" id="{A78D4201-CDEA-A69A-F45C-B10A29460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7170" y="3987596"/>
            <a:ext cx="992957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Placeholder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5F07014-0655-C37B-7614-ABC7AE2EC00C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59274" y="3987596"/>
            <a:ext cx="992957" cy="1280160"/>
          </a:xfrm>
          <a:prstGeom prst="rect">
            <a:avLst/>
          </a:prstGeom>
        </p:spPr>
      </p:pic>
      <p:pic>
        <p:nvPicPr>
          <p:cNvPr id="28" name="Picture Placeholder 4" descr="A close-up of a person&#10;&#10;AI-generated content may be incorrect.">
            <a:extLst>
              <a:ext uri="{FF2B5EF4-FFF2-40B4-BE49-F238E27FC236}">
                <a16:creationId xmlns:a16="http://schemas.microsoft.com/office/drawing/2014/main" id="{C99283B5-FEFB-A568-4175-E6E67BA34A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5800" y="5298015"/>
            <a:ext cx="709255" cy="914400"/>
          </a:xfrm>
          <a:prstGeom prst="rect">
            <a:avLst/>
          </a:prstGeom>
        </p:spPr>
      </p:pic>
      <p:pic>
        <p:nvPicPr>
          <p:cNvPr id="29" name="Picture 4" descr="New Testament Scholar Craig Keener wins International Book Award - Asbury  Theological Seminary - Asbury Theological Seminary">
            <a:extLst>
              <a:ext uri="{FF2B5EF4-FFF2-40B4-BE49-F238E27FC236}">
                <a16:creationId xmlns:a16="http://schemas.microsoft.com/office/drawing/2014/main" id="{D3D4E3AD-485F-D208-C6B5-F24DFFA31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4601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6199B55E-C9B3-4108-C935-13D54B24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3402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Placeholder 6" descr="A person with a beard&#10;&#10;AI-generated content may be incorrect.">
            <a:extLst>
              <a:ext uri="{FF2B5EF4-FFF2-40B4-BE49-F238E27FC236}">
                <a16:creationId xmlns:a16="http://schemas.microsoft.com/office/drawing/2014/main" id="{3FB42522-30AB-9E16-D0EF-7E4789D279B7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2203" y="5298015"/>
            <a:ext cx="709255" cy="914400"/>
          </a:xfrm>
          <a:prstGeom prst="rect">
            <a:avLst/>
          </a:prstGeom>
        </p:spPr>
      </p:pic>
      <p:pic>
        <p:nvPicPr>
          <p:cNvPr id="32" name="Picture 2" descr="Index">
            <a:extLst>
              <a:ext uri="{FF2B5EF4-FFF2-40B4-BE49-F238E27FC236}">
                <a16:creationId xmlns:a16="http://schemas.microsoft.com/office/drawing/2014/main" id="{B9D5D44D-88D8-E983-C147-280A86D7B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9808" y="5298015"/>
            <a:ext cx="7092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615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8: Commentaries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5C185470-49A6-9461-8BB5-8F7C51E0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533"/>
            <a:ext cx="10734964" cy="4026429"/>
          </a:xfrm>
        </p:spPr>
        <p:txBody>
          <a:bodyPr/>
          <a:lstStyle/>
          <a:p>
            <a:pPr marL="920750" indent="-460375"/>
            <a:r>
              <a:rPr lang="en-US" dirty="0"/>
              <a:t>Quotes are due to Jim by Thursday night</a:t>
            </a:r>
          </a:p>
          <a:p>
            <a:pPr marL="920750" indent="-460375"/>
            <a:endParaRPr lang="en-US" dirty="0"/>
          </a:p>
          <a:p>
            <a:pPr marL="920750" indent="-460375"/>
            <a:r>
              <a:rPr lang="en-US" dirty="0"/>
              <a:t>If you would like one, let Jim know</a:t>
            </a:r>
          </a:p>
        </p:txBody>
      </p:sp>
    </p:spTree>
    <p:extLst>
      <p:ext uri="{BB962C8B-B14F-4D97-AF65-F5344CB8AC3E}">
        <p14:creationId xmlns:p14="http://schemas.microsoft.com/office/powerpoint/2010/main" val="3467839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6616-A96F-E9A9-7B8E-6081B3B20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ok with yellow highlighter on it&#10;&#10;AI-generated content may be incorrect.">
            <a:extLst>
              <a:ext uri="{FF2B5EF4-FFF2-40B4-BE49-F238E27FC236}">
                <a16:creationId xmlns:a16="http://schemas.microsoft.com/office/drawing/2014/main" id="{84FEF1D9-DB37-130E-04CE-B7638E4F7E4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8" name="Picture 7" descr="A book with yellow highlighters on it&#10;&#10;AI-generated content may be incorrect.">
            <a:extLst>
              <a:ext uri="{FF2B5EF4-FFF2-40B4-BE49-F238E27FC236}">
                <a16:creationId xmlns:a16="http://schemas.microsoft.com/office/drawing/2014/main" id="{EFBBC381-CF16-31EE-0871-9D6BFE1613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800" y="857250"/>
            <a:ext cx="6858000" cy="5143500"/>
          </a:xfrm>
          <a:prstGeom prst="rect">
            <a:avLst/>
          </a:prstGeom>
        </p:spPr>
      </p:pic>
      <p:pic>
        <p:nvPicPr>
          <p:cNvPr id="10" name="Picture 9" descr="A book with yellow highlighters on it&#10;&#10;AI-generated content may be incorrect.">
            <a:extLst>
              <a:ext uri="{FF2B5EF4-FFF2-40B4-BE49-F238E27FC236}">
                <a16:creationId xmlns:a16="http://schemas.microsoft.com/office/drawing/2014/main" id="{2272A7C1-3097-D8B1-B9F8-32C82C8D7A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81952" y="857250"/>
            <a:ext cx="6858000" cy="5143500"/>
          </a:xfrm>
          <a:prstGeom prst="rect">
            <a:avLst/>
          </a:prstGeom>
        </p:spPr>
      </p:pic>
      <p:pic>
        <p:nvPicPr>
          <p:cNvPr id="12" name="Picture 11" descr="A page of a book&#10;&#10;AI-generated content may be incorrect.">
            <a:extLst>
              <a:ext uri="{FF2B5EF4-FFF2-40B4-BE49-F238E27FC236}">
                <a16:creationId xmlns:a16="http://schemas.microsoft.com/office/drawing/2014/main" id="{CB9C713A-8266-4704-868C-BAA75F5F4D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2435A-2360-5BA1-83CE-857973864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5F3BC9C1-370D-97B3-64A4-9C107DBC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8: Commentaries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2588165-B79D-915D-60AF-48D6ADB5C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533"/>
            <a:ext cx="10790382" cy="4026429"/>
          </a:xfrm>
        </p:spPr>
        <p:txBody>
          <a:bodyPr/>
          <a:lstStyle/>
          <a:p>
            <a:pPr marL="920750" indent="-460375"/>
            <a:r>
              <a:rPr lang="en-US" dirty="0"/>
              <a:t>Quotes are due to Jim by Thursday night</a:t>
            </a:r>
          </a:p>
          <a:p>
            <a:pPr marL="920750" indent="-460375"/>
            <a:endParaRPr lang="en-US" dirty="0"/>
          </a:p>
          <a:p>
            <a:pPr marL="920750" indent="-460375"/>
            <a:r>
              <a:rPr lang="en-US" dirty="0"/>
              <a:t>If you would like one, let Jim know</a:t>
            </a:r>
          </a:p>
        </p:txBody>
      </p:sp>
    </p:spTree>
    <p:extLst>
      <p:ext uri="{BB962C8B-B14F-4D97-AF65-F5344CB8AC3E}">
        <p14:creationId xmlns:p14="http://schemas.microsoft.com/office/powerpoint/2010/main" val="1983721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Pages 9–13: Cheat Sheets for Greek</a:t>
            </a:r>
          </a:p>
        </p:txBody>
      </p:sp>
    </p:spTree>
    <p:extLst>
      <p:ext uri="{BB962C8B-B14F-4D97-AF65-F5344CB8AC3E}">
        <p14:creationId xmlns:p14="http://schemas.microsoft.com/office/powerpoint/2010/main" val="1693998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7378"/>
            <a:ext cx="11101251" cy="1325563"/>
          </a:xfrm>
        </p:spPr>
        <p:txBody>
          <a:bodyPr/>
          <a:lstStyle/>
          <a:p>
            <a:r>
              <a:rPr lang="en-US" dirty="0"/>
              <a:t>Page 14: Broad Overview of Geography</a:t>
            </a:r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BAD8E5E8-FAF9-2090-9013-BFDE7389DD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50534"/>
            <a:ext cx="8096794" cy="39426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00839-9519-1732-5379-A1D811C19A4E}"/>
              </a:ext>
            </a:extLst>
          </p:cNvPr>
          <p:cNvSpPr txBox="1">
            <a:spLocks/>
          </p:cNvSpPr>
          <p:nvPr/>
        </p:nvSpPr>
        <p:spPr>
          <a:xfrm>
            <a:off x="722811" y="6165669"/>
            <a:ext cx="11469190" cy="574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000" dirty="0" err="1"/>
              <a:t>Monozigote</a:t>
            </a:r>
            <a:r>
              <a:rPr lang="en-US" sz="2000" dirty="0"/>
              <a:t>. (2012). Broad Overview of Geography Relevant to</a:t>
            </a:r>
            <a:br>
              <a:rPr lang="en-US" sz="2000" dirty="0"/>
            </a:br>
            <a:r>
              <a:rPr lang="en-US" sz="2000" dirty="0"/>
              <a:t>Paul of Tarsus [Map]. Wikipedia.</a:t>
            </a:r>
          </a:p>
        </p:txBody>
      </p:sp>
    </p:spTree>
    <p:extLst>
      <p:ext uri="{BB962C8B-B14F-4D97-AF65-F5344CB8AC3E}">
        <p14:creationId xmlns:p14="http://schemas.microsoft.com/office/powerpoint/2010/main" val="334323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02B18A-FCBC-0A9D-1573-10746B399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0ECE340-9848-1343-9D78-0907AB686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6" y="935245"/>
            <a:ext cx="5791200" cy="5454152"/>
          </a:xfrm>
        </p:spPr>
        <p:txBody>
          <a:bodyPr/>
          <a:lstStyle/>
          <a:p>
            <a:pPr marL="7938" indent="0">
              <a:buNone/>
            </a:pPr>
            <a:r>
              <a:rPr lang="en-US" b="1" dirty="0"/>
              <a:t>Visitors</a:t>
            </a:r>
            <a:r>
              <a:rPr lang="en-US" dirty="0"/>
              <a:t>: loan you</a:t>
            </a:r>
            <a:br>
              <a:rPr lang="en-US" dirty="0"/>
            </a:br>
            <a:r>
              <a:rPr lang="en-US" dirty="0"/>
              <a:t>a copy for today</a:t>
            </a:r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r>
              <a:rPr lang="en-US" b="1" dirty="0"/>
              <a:t>Members</a:t>
            </a:r>
            <a:r>
              <a:rPr lang="en-US" dirty="0"/>
              <a:t>: get a</a:t>
            </a:r>
            <a:br>
              <a:rPr lang="en-US" dirty="0"/>
            </a:br>
            <a:r>
              <a:rPr lang="en-US" dirty="0"/>
              <a:t>print edition</a:t>
            </a:r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r>
              <a:rPr lang="en-US" b="1" dirty="0"/>
              <a:t>Online</a:t>
            </a:r>
            <a:r>
              <a:rPr lang="en-US" dirty="0"/>
              <a:t>: visit OurSundaySchool.com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0454-9751-C941-DCA3-F822035EF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3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E659-3FCE-85B7-35DF-8AD98DBD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Ephesians, week 1: an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C82C6-0313-2B15-2E10-99FE4A55A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9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F76E9-2E09-B53C-E481-3097D9552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79EDF-3C44-87A0-073A-1E9E06B3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Ephesians, week 1: an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F0E520-CF93-096B-BE4E-D92174ADC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resources</a:t>
            </a:r>
          </a:p>
          <a:p>
            <a:pPr marL="920750" indent="-460375"/>
            <a:r>
              <a:rPr lang="en-US" dirty="0"/>
              <a:t>The city of Ephesus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Ephesus in the Bible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letter to the Ephesians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series</a:t>
            </a:r>
          </a:p>
        </p:txBody>
      </p:sp>
    </p:spTree>
    <p:extLst>
      <p:ext uri="{BB962C8B-B14F-4D97-AF65-F5344CB8AC3E}">
        <p14:creationId xmlns:p14="http://schemas.microsoft.com/office/powerpoint/2010/main" val="3757601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A334C-E89E-5434-6A41-4BD5D136A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395D-7DC8-EEDF-0B85-F22195CE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9"/>
            <a:ext cx="10515600" cy="1325563"/>
          </a:xfrm>
        </p:spPr>
        <p:txBody>
          <a:bodyPr anchor="t" anchorCtr="0"/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city of</a:t>
            </a:r>
            <a:br>
              <a:rPr lang="en-US" dirty="0"/>
            </a:br>
            <a:r>
              <a:rPr lang="en-US" dirty="0"/>
              <a:t>Ephesus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324889-4B17-BAB9-6A64-B31E52FAA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236" y="0"/>
            <a:ext cx="894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43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of Ephesus (then)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C8D6C2-5F52-D34B-23A0-601FDE73D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533"/>
            <a:ext cx="11353800" cy="4026429"/>
          </a:xfrm>
        </p:spPr>
        <p:txBody>
          <a:bodyPr/>
          <a:lstStyle/>
          <a:p>
            <a:pPr marL="920750" indent="-460375"/>
            <a:r>
              <a:rPr lang="en-US" dirty="0"/>
              <a:t>Roman port city (third largest)</a:t>
            </a:r>
          </a:p>
          <a:p>
            <a:pPr marL="920750" indent="-460375"/>
            <a:endParaRPr lang="en-US" sz="2800" dirty="0"/>
          </a:p>
          <a:p>
            <a:pPr marL="920750" indent="-460375"/>
            <a:r>
              <a:rPr lang="en-US" dirty="0"/>
              <a:t>Politically important (provincial capital)</a:t>
            </a:r>
          </a:p>
          <a:p>
            <a:pPr marL="920750" indent="-460375"/>
            <a:endParaRPr lang="en-US" sz="2800" dirty="0"/>
          </a:p>
          <a:p>
            <a:pPr marL="920750" indent="-460375"/>
            <a:r>
              <a:rPr lang="en-US" dirty="0"/>
              <a:t>Diverse (Artemis, the emperor, and magic)</a:t>
            </a:r>
          </a:p>
          <a:p>
            <a:pPr marL="920750" indent="-460375"/>
            <a:endParaRPr lang="en-US" sz="2800" dirty="0"/>
          </a:p>
          <a:p>
            <a:pPr marL="920750" indent="-460375"/>
            <a:r>
              <a:rPr lang="en-US" dirty="0"/>
              <a:t>Architecture, architecture, architecture</a:t>
            </a:r>
          </a:p>
          <a:p>
            <a:pPr marL="920750" indent="-46037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07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E7DD8-FC25-E463-F8EB-31E41A401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0032-6927-9024-E3C9-6DB635E1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Temple of Artemis</a:t>
            </a:r>
          </a:p>
        </p:txBody>
      </p:sp>
    </p:spTree>
    <p:extLst>
      <p:ext uri="{BB962C8B-B14F-4D97-AF65-F5344CB8AC3E}">
        <p14:creationId xmlns:p14="http://schemas.microsoft.com/office/powerpoint/2010/main" val="3917844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3016D-D8D0-E164-D5B4-11FFFE597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5BC1B-DFDC-A589-8A7D-EAA13667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NFL football field: 1.33 acres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7CD49-B614-9189-2718-592BEBABE27B}"/>
              </a:ext>
            </a:extLst>
          </p:cNvPr>
          <p:cNvSpPr>
            <a:spLocks noChangeAspect="1"/>
          </p:cNvSpPr>
          <p:nvPr/>
        </p:nvSpPr>
        <p:spPr>
          <a:xfrm rot="5400000">
            <a:off x="4275327" y="498116"/>
            <a:ext cx="3704151" cy="8231447"/>
          </a:xfrm>
          <a:prstGeom prst="rect">
            <a:avLst/>
          </a:prstGeom>
          <a:solidFill>
            <a:srgbClr val="4D763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4E234D-9F4F-8CCC-2582-D9BDEDC20221}"/>
              </a:ext>
            </a:extLst>
          </p:cNvPr>
          <p:cNvCxnSpPr>
            <a:cxnSpLocks/>
          </p:cNvCxnSpPr>
          <p:nvPr/>
        </p:nvCxnSpPr>
        <p:spPr>
          <a:xfrm>
            <a:off x="2696863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EF8891-46BD-2EDE-1B2D-A15B626397D9}"/>
              </a:ext>
            </a:extLst>
          </p:cNvPr>
          <p:cNvCxnSpPr>
            <a:cxnSpLocks/>
          </p:cNvCxnSpPr>
          <p:nvPr/>
        </p:nvCxnSpPr>
        <p:spPr>
          <a:xfrm>
            <a:off x="3382047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E2197E-2C2A-C904-C70A-36F1047E16DD}"/>
              </a:ext>
            </a:extLst>
          </p:cNvPr>
          <p:cNvCxnSpPr>
            <a:cxnSpLocks/>
          </p:cNvCxnSpPr>
          <p:nvPr/>
        </p:nvCxnSpPr>
        <p:spPr>
          <a:xfrm>
            <a:off x="4067231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E13D73-2BFA-7EED-5EB6-CAF6E7748425}"/>
              </a:ext>
            </a:extLst>
          </p:cNvPr>
          <p:cNvCxnSpPr>
            <a:cxnSpLocks/>
          </p:cNvCxnSpPr>
          <p:nvPr/>
        </p:nvCxnSpPr>
        <p:spPr>
          <a:xfrm>
            <a:off x="4752415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7AB022-2BC2-46FF-409B-11504A54AC7F}"/>
              </a:ext>
            </a:extLst>
          </p:cNvPr>
          <p:cNvCxnSpPr>
            <a:cxnSpLocks/>
          </p:cNvCxnSpPr>
          <p:nvPr/>
        </p:nvCxnSpPr>
        <p:spPr>
          <a:xfrm>
            <a:off x="5437599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A8D4A6-6EB0-93C0-EE48-6A9035BC2EB5}"/>
              </a:ext>
            </a:extLst>
          </p:cNvPr>
          <p:cNvCxnSpPr>
            <a:cxnSpLocks/>
          </p:cNvCxnSpPr>
          <p:nvPr/>
        </p:nvCxnSpPr>
        <p:spPr>
          <a:xfrm>
            <a:off x="6122783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2B107E-300E-CB11-387C-F34DED0B736D}"/>
              </a:ext>
            </a:extLst>
          </p:cNvPr>
          <p:cNvCxnSpPr>
            <a:cxnSpLocks/>
          </p:cNvCxnSpPr>
          <p:nvPr/>
        </p:nvCxnSpPr>
        <p:spPr>
          <a:xfrm>
            <a:off x="6807967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DCB3CA-8948-9AEB-CFF2-4E5524187B24}"/>
              </a:ext>
            </a:extLst>
          </p:cNvPr>
          <p:cNvCxnSpPr>
            <a:cxnSpLocks/>
          </p:cNvCxnSpPr>
          <p:nvPr/>
        </p:nvCxnSpPr>
        <p:spPr>
          <a:xfrm>
            <a:off x="7493151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ED6D43-0B5E-5493-4E98-58B3485DC1A9}"/>
              </a:ext>
            </a:extLst>
          </p:cNvPr>
          <p:cNvCxnSpPr>
            <a:cxnSpLocks/>
          </p:cNvCxnSpPr>
          <p:nvPr/>
        </p:nvCxnSpPr>
        <p:spPr>
          <a:xfrm>
            <a:off x="8178335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ACE4E7-06DC-666A-2438-D785992A9240}"/>
              </a:ext>
            </a:extLst>
          </p:cNvPr>
          <p:cNvCxnSpPr>
            <a:cxnSpLocks/>
          </p:cNvCxnSpPr>
          <p:nvPr/>
        </p:nvCxnSpPr>
        <p:spPr>
          <a:xfrm>
            <a:off x="9548703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5D11D3-F768-8B6F-8F1B-93C7633FFAC3}"/>
              </a:ext>
            </a:extLst>
          </p:cNvPr>
          <p:cNvCxnSpPr>
            <a:cxnSpLocks/>
          </p:cNvCxnSpPr>
          <p:nvPr/>
        </p:nvCxnSpPr>
        <p:spPr>
          <a:xfrm>
            <a:off x="10233886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032CF3-FEC3-BF3B-329F-1018C96AD270}"/>
              </a:ext>
            </a:extLst>
          </p:cNvPr>
          <p:cNvCxnSpPr>
            <a:cxnSpLocks/>
          </p:cNvCxnSpPr>
          <p:nvPr/>
        </p:nvCxnSpPr>
        <p:spPr>
          <a:xfrm>
            <a:off x="2011679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C112DD-992E-F952-B933-F734671D2F80}"/>
              </a:ext>
            </a:extLst>
          </p:cNvPr>
          <p:cNvCxnSpPr>
            <a:cxnSpLocks/>
          </p:cNvCxnSpPr>
          <p:nvPr/>
        </p:nvCxnSpPr>
        <p:spPr>
          <a:xfrm>
            <a:off x="8863519" y="2771000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D3888DE3-3CDC-080E-AD85-EEC27B6D7168}"/>
              </a:ext>
            </a:extLst>
          </p:cNvPr>
          <p:cNvSpPr txBox="1">
            <a:spLocks/>
          </p:cNvSpPr>
          <p:nvPr/>
        </p:nvSpPr>
        <p:spPr>
          <a:xfrm>
            <a:off x="3136670" y="2935801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68A16D0-CCAB-0E57-7DE1-95F89F91C1A8}"/>
              </a:ext>
            </a:extLst>
          </p:cNvPr>
          <p:cNvSpPr txBox="1">
            <a:spLocks/>
          </p:cNvSpPr>
          <p:nvPr/>
        </p:nvSpPr>
        <p:spPr>
          <a:xfrm>
            <a:off x="3784908" y="2935801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E922DB7-710F-B9AF-C562-C2A5157417C9}"/>
              </a:ext>
            </a:extLst>
          </p:cNvPr>
          <p:cNvSpPr txBox="1">
            <a:spLocks/>
          </p:cNvSpPr>
          <p:nvPr/>
        </p:nvSpPr>
        <p:spPr>
          <a:xfrm>
            <a:off x="4479946" y="2935801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4153D46-134C-0904-A2B2-150972BAC0A3}"/>
              </a:ext>
            </a:extLst>
          </p:cNvPr>
          <p:cNvSpPr txBox="1">
            <a:spLocks/>
          </p:cNvSpPr>
          <p:nvPr/>
        </p:nvSpPr>
        <p:spPr>
          <a:xfrm>
            <a:off x="5156511" y="2935801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5C7DE42-C8F2-AC68-DC04-31474146EB7C}"/>
              </a:ext>
            </a:extLst>
          </p:cNvPr>
          <p:cNvSpPr txBox="1">
            <a:spLocks/>
          </p:cNvSpPr>
          <p:nvPr/>
        </p:nvSpPr>
        <p:spPr>
          <a:xfrm>
            <a:off x="5851549" y="2935801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50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730A4D6-3779-9075-F3E6-A579701C942F}"/>
              </a:ext>
            </a:extLst>
          </p:cNvPr>
          <p:cNvSpPr txBox="1">
            <a:spLocks/>
          </p:cNvSpPr>
          <p:nvPr/>
        </p:nvSpPr>
        <p:spPr>
          <a:xfrm>
            <a:off x="6546587" y="2935801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0DC0EE14-5C76-7A2E-CAE1-D19C6B252FBE}"/>
              </a:ext>
            </a:extLst>
          </p:cNvPr>
          <p:cNvSpPr txBox="1">
            <a:spLocks/>
          </p:cNvSpPr>
          <p:nvPr/>
        </p:nvSpPr>
        <p:spPr>
          <a:xfrm>
            <a:off x="7213916" y="2935801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6106BDC-6BD1-6667-45B7-B210B6542458}"/>
              </a:ext>
            </a:extLst>
          </p:cNvPr>
          <p:cNvSpPr txBox="1">
            <a:spLocks/>
          </p:cNvSpPr>
          <p:nvPr/>
        </p:nvSpPr>
        <p:spPr>
          <a:xfrm>
            <a:off x="7898561" y="2935801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9417C83-BB42-EA95-7292-BE1B3B7548F1}"/>
              </a:ext>
            </a:extLst>
          </p:cNvPr>
          <p:cNvSpPr txBox="1">
            <a:spLocks/>
          </p:cNvSpPr>
          <p:nvPr/>
        </p:nvSpPr>
        <p:spPr>
          <a:xfrm>
            <a:off x="8612071" y="2935801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517DE7-9C8F-828B-9520-37EB73FD8EE9}"/>
              </a:ext>
            </a:extLst>
          </p:cNvPr>
          <p:cNvCxnSpPr>
            <a:cxnSpLocks/>
          </p:cNvCxnSpPr>
          <p:nvPr/>
        </p:nvCxnSpPr>
        <p:spPr>
          <a:xfrm>
            <a:off x="2011679" y="2425541"/>
            <a:ext cx="8222207" cy="0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8E112AE-F5E7-5905-14A8-A4A6599CD0D6}"/>
              </a:ext>
            </a:extLst>
          </p:cNvPr>
          <p:cNvSpPr txBox="1"/>
          <p:nvPr/>
        </p:nvSpPr>
        <p:spPr>
          <a:xfrm>
            <a:off x="5139878" y="1742651"/>
            <a:ext cx="1965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Next" panose="020B0503020202020204" pitchFamily="34" charset="0"/>
              </a:rPr>
              <a:t>360 feet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CB2D606-BA5E-4414-EE8E-B01929F1FBD5}"/>
              </a:ext>
            </a:extLst>
          </p:cNvPr>
          <p:cNvCxnSpPr>
            <a:cxnSpLocks/>
          </p:cNvCxnSpPr>
          <p:nvPr/>
        </p:nvCxnSpPr>
        <p:spPr>
          <a:xfrm>
            <a:off x="1536007" y="2761764"/>
            <a:ext cx="0" cy="3666836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8C4C1A6-6D6A-E63A-855B-974557751DF8}"/>
              </a:ext>
            </a:extLst>
          </p:cNvPr>
          <p:cNvSpPr txBox="1"/>
          <p:nvPr/>
        </p:nvSpPr>
        <p:spPr>
          <a:xfrm rot="16200000">
            <a:off x="178463" y="4167197"/>
            <a:ext cx="1965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Next" panose="020B0503020202020204" pitchFamily="34" charset="0"/>
              </a:rPr>
              <a:t>162 feet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EE08BAF-821B-0006-157C-6107F189D04B}"/>
              </a:ext>
            </a:extLst>
          </p:cNvPr>
          <p:cNvSpPr txBox="1">
            <a:spLocks/>
          </p:cNvSpPr>
          <p:nvPr/>
        </p:nvSpPr>
        <p:spPr>
          <a:xfrm>
            <a:off x="3138509" y="5963965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0BEA160-23B5-4114-E756-2A1392650B4E}"/>
              </a:ext>
            </a:extLst>
          </p:cNvPr>
          <p:cNvSpPr txBox="1">
            <a:spLocks/>
          </p:cNvSpPr>
          <p:nvPr/>
        </p:nvSpPr>
        <p:spPr>
          <a:xfrm>
            <a:off x="3786747" y="5963965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A3F5F317-FE4B-BC86-472C-EE7CA49F68DD}"/>
              </a:ext>
            </a:extLst>
          </p:cNvPr>
          <p:cNvSpPr txBox="1">
            <a:spLocks/>
          </p:cNvSpPr>
          <p:nvPr/>
        </p:nvSpPr>
        <p:spPr>
          <a:xfrm>
            <a:off x="4481785" y="5963965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53C7163D-F106-5CBE-F9A6-DB4364C0E816}"/>
              </a:ext>
            </a:extLst>
          </p:cNvPr>
          <p:cNvSpPr txBox="1">
            <a:spLocks/>
          </p:cNvSpPr>
          <p:nvPr/>
        </p:nvSpPr>
        <p:spPr>
          <a:xfrm>
            <a:off x="5158350" y="5963965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4D33DB8-BDF1-3681-7A30-7FA62A378A41}"/>
              </a:ext>
            </a:extLst>
          </p:cNvPr>
          <p:cNvSpPr txBox="1">
            <a:spLocks/>
          </p:cNvSpPr>
          <p:nvPr/>
        </p:nvSpPr>
        <p:spPr>
          <a:xfrm>
            <a:off x="5853388" y="5963965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50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E1001B1C-CC10-2AAC-230B-4CB0BEEABF78}"/>
              </a:ext>
            </a:extLst>
          </p:cNvPr>
          <p:cNvSpPr txBox="1">
            <a:spLocks/>
          </p:cNvSpPr>
          <p:nvPr/>
        </p:nvSpPr>
        <p:spPr>
          <a:xfrm>
            <a:off x="6548426" y="5963965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163C79CF-F46E-F679-463C-DFE1AD93C4E7}"/>
              </a:ext>
            </a:extLst>
          </p:cNvPr>
          <p:cNvSpPr txBox="1">
            <a:spLocks/>
          </p:cNvSpPr>
          <p:nvPr/>
        </p:nvSpPr>
        <p:spPr>
          <a:xfrm>
            <a:off x="7215755" y="5963965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6405C694-4A0D-01E1-4EEC-B0249895DBDB}"/>
              </a:ext>
            </a:extLst>
          </p:cNvPr>
          <p:cNvSpPr txBox="1">
            <a:spLocks/>
          </p:cNvSpPr>
          <p:nvPr/>
        </p:nvSpPr>
        <p:spPr>
          <a:xfrm>
            <a:off x="7900400" y="5963965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ACE4CE0-06FA-5318-4ED7-FAAB2498120A}"/>
              </a:ext>
            </a:extLst>
          </p:cNvPr>
          <p:cNvSpPr txBox="1">
            <a:spLocks/>
          </p:cNvSpPr>
          <p:nvPr/>
        </p:nvSpPr>
        <p:spPr>
          <a:xfrm>
            <a:off x="8613910" y="5963965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34848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62912-29C5-148C-AFFD-07D4318B9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697F4-2266-5D57-7AF1-9473E58F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Temple of Artemis: 2.20 acres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1E4B82-CCC4-2D4B-E7AC-58AEA95B29C5}"/>
              </a:ext>
            </a:extLst>
          </p:cNvPr>
          <p:cNvSpPr>
            <a:spLocks/>
          </p:cNvSpPr>
          <p:nvPr/>
        </p:nvSpPr>
        <p:spPr>
          <a:xfrm rot="5400000">
            <a:off x="3770533" y="-603690"/>
            <a:ext cx="5148072" cy="9720072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0F9D0B-7C23-BBEE-59C7-EF69BE6DC1E1}"/>
              </a:ext>
            </a:extLst>
          </p:cNvPr>
          <p:cNvCxnSpPr>
            <a:cxnSpLocks/>
          </p:cNvCxnSpPr>
          <p:nvPr/>
        </p:nvCxnSpPr>
        <p:spPr>
          <a:xfrm>
            <a:off x="1484533" y="2425541"/>
            <a:ext cx="9720072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5E24ED9-359E-1690-A915-E63511F9D514}"/>
              </a:ext>
            </a:extLst>
          </p:cNvPr>
          <p:cNvSpPr txBox="1"/>
          <p:nvPr/>
        </p:nvSpPr>
        <p:spPr>
          <a:xfrm>
            <a:off x="5139878" y="1682310"/>
            <a:ext cx="1965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venir Next" panose="020B0503020202020204" pitchFamily="34" charset="0"/>
              </a:rPr>
              <a:t>425 feet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A449F6F-F2A3-E4FF-9DCA-2C2DE9846D6D}"/>
              </a:ext>
            </a:extLst>
          </p:cNvPr>
          <p:cNvCxnSpPr>
            <a:cxnSpLocks/>
          </p:cNvCxnSpPr>
          <p:nvPr/>
        </p:nvCxnSpPr>
        <p:spPr>
          <a:xfrm>
            <a:off x="1161367" y="1616364"/>
            <a:ext cx="0" cy="5214018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DF52029-42BB-BA1C-3D61-56E3DCC31761}"/>
              </a:ext>
            </a:extLst>
          </p:cNvPr>
          <p:cNvSpPr txBox="1"/>
          <p:nvPr/>
        </p:nvSpPr>
        <p:spPr>
          <a:xfrm rot="16200000">
            <a:off x="-144703" y="4088738"/>
            <a:ext cx="1965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Next" panose="020B0503020202020204" pitchFamily="34" charset="0"/>
              </a:rPr>
              <a:t>225 feet</a:t>
            </a:r>
          </a:p>
        </p:txBody>
      </p:sp>
    </p:spTree>
    <p:extLst>
      <p:ext uri="{BB962C8B-B14F-4D97-AF65-F5344CB8AC3E}">
        <p14:creationId xmlns:p14="http://schemas.microsoft.com/office/powerpoint/2010/main" val="41492995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89BAA-BE4C-B3F0-27D0-EDEC2FC73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It was the largest building known in antiquity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108C59-58E4-E861-08F8-9A0C7AEA5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Bruce Metzger</a:t>
            </a:r>
          </a:p>
        </p:txBody>
      </p:sp>
      <p:pic>
        <p:nvPicPr>
          <p:cNvPr id="8" name="Picture Placeholder 7" descr="An old person in a suit and tie&#10;&#10;AI-generated content may be incorrect.">
            <a:extLst>
              <a:ext uri="{FF2B5EF4-FFF2-40B4-BE49-F238E27FC236}">
                <a16:creationId xmlns:a16="http://schemas.microsoft.com/office/drawing/2014/main" id="{43DC4103-901D-0B0E-3F23-12DA14E817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651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DE119-DA20-0FD1-668D-5A9EE1C6A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B6DF5-7D7C-7961-BFC6-FB1916370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Temple of Artemis: 2.20 acres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54475F-71FF-6B5B-FFF8-B9ADCC11E089}"/>
              </a:ext>
            </a:extLst>
          </p:cNvPr>
          <p:cNvSpPr>
            <a:spLocks/>
          </p:cNvSpPr>
          <p:nvPr/>
        </p:nvSpPr>
        <p:spPr>
          <a:xfrm rot="5400000">
            <a:off x="3770533" y="-603690"/>
            <a:ext cx="5148072" cy="9720072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DDB8BE-2C80-2A3B-9F8C-544097B085B5}"/>
              </a:ext>
            </a:extLst>
          </p:cNvPr>
          <p:cNvCxnSpPr>
            <a:cxnSpLocks/>
          </p:cNvCxnSpPr>
          <p:nvPr/>
        </p:nvCxnSpPr>
        <p:spPr>
          <a:xfrm>
            <a:off x="1484533" y="2425541"/>
            <a:ext cx="9720072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54C153E-BCC5-F1D0-8934-7712E5303A8E}"/>
              </a:ext>
            </a:extLst>
          </p:cNvPr>
          <p:cNvSpPr txBox="1"/>
          <p:nvPr/>
        </p:nvSpPr>
        <p:spPr>
          <a:xfrm>
            <a:off x="5139878" y="1682310"/>
            <a:ext cx="1965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venir Next" panose="020B0503020202020204" pitchFamily="34" charset="0"/>
              </a:rPr>
              <a:t>425 feet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37DB8C-BACE-045D-A026-48BC75693883}"/>
              </a:ext>
            </a:extLst>
          </p:cNvPr>
          <p:cNvCxnSpPr>
            <a:cxnSpLocks/>
          </p:cNvCxnSpPr>
          <p:nvPr/>
        </p:nvCxnSpPr>
        <p:spPr>
          <a:xfrm>
            <a:off x="1161367" y="1616364"/>
            <a:ext cx="0" cy="5214018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FDEF0EE-BAC7-960F-1176-6999BCE2D7E6}"/>
              </a:ext>
            </a:extLst>
          </p:cNvPr>
          <p:cNvSpPr txBox="1"/>
          <p:nvPr/>
        </p:nvSpPr>
        <p:spPr>
          <a:xfrm rot="16200000">
            <a:off x="-144703" y="4088738"/>
            <a:ext cx="1965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Next" panose="020B0503020202020204" pitchFamily="34" charset="0"/>
              </a:rPr>
              <a:t>225 feet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C33404-8C55-B8B7-64B9-FBDF20BA64F4}"/>
              </a:ext>
            </a:extLst>
          </p:cNvPr>
          <p:cNvSpPr>
            <a:spLocks noChangeAspect="1"/>
          </p:cNvSpPr>
          <p:nvPr/>
        </p:nvSpPr>
        <p:spPr>
          <a:xfrm rot="5400000">
            <a:off x="5236806" y="862583"/>
            <a:ext cx="3704151" cy="8231447"/>
          </a:xfrm>
          <a:prstGeom prst="rect">
            <a:avLst/>
          </a:prstGeom>
          <a:solidFill>
            <a:srgbClr val="4D763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A4E0A79-0F39-A21F-8A02-80871E3DDBF8}"/>
              </a:ext>
            </a:extLst>
          </p:cNvPr>
          <p:cNvCxnSpPr>
            <a:cxnSpLocks/>
          </p:cNvCxnSpPr>
          <p:nvPr/>
        </p:nvCxnSpPr>
        <p:spPr>
          <a:xfrm>
            <a:off x="3658342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2EA90B-B0E6-F3DD-B772-D37B05E5FF82}"/>
              </a:ext>
            </a:extLst>
          </p:cNvPr>
          <p:cNvCxnSpPr>
            <a:cxnSpLocks/>
          </p:cNvCxnSpPr>
          <p:nvPr/>
        </p:nvCxnSpPr>
        <p:spPr>
          <a:xfrm>
            <a:off x="4343526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29DE1B4-EFDF-21C5-6F9D-D07D28E7A542}"/>
              </a:ext>
            </a:extLst>
          </p:cNvPr>
          <p:cNvCxnSpPr>
            <a:cxnSpLocks/>
          </p:cNvCxnSpPr>
          <p:nvPr/>
        </p:nvCxnSpPr>
        <p:spPr>
          <a:xfrm>
            <a:off x="5028710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4D607DD-A568-7B7E-45F1-D53129FE8560}"/>
              </a:ext>
            </a:extLst>
          </p:cNvPr>
          <p:cNvCxnSpPr>
            <a:cxnSpLocks/>
          </p:cNvCxnSpPr>
          <p:nvPr/>
        </p:nvCxnSpPr>
        <p:spPr>
          <a:xfrm>
            <a:off x="5713894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D02D11F-DD1E-A345-305D-CF37CD0B2EA7}"/>
              </a:ext>
            </a:extLst>
          </p:cNvPr>
          <p:cNvCxnSpPr>
            <a:cxnSpLocks/>
          </p:cNvCxnSpPr>
          <p:nvPr/>
        </p:nvCxnSpPr>
        <p:spPr>
          <a:xfrm>
            <a:off x="6399078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1499072-9581-23BF-4581-5D99CE7C2206}"/>
              </a:ext>
            </a:extLst>
          </p:cNvPr>
          <p:cNvCxnSpPr>
            <a:cxnSpLocks/>
          </p:cNvCxnSpPr>
          <p:nvPr/>
        </p:nvCxnSpPr>
        <p:spPr>
          <a:xfrm>
            <a:off x="7084262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C9F0AE9-032F-10FF-DF1C-F265A014AA5E}"/>
              </a:ext>
            </a:extLst>
          </p:cNvPr>
          <p:cNvCxnSpPr>
            <a:cxnSpLocks/>
          </p:cNvCxnSpPr>
          <p:nvPr/>
        </p:nvCxnSpPr>
        <p:spPr>
          <a:xfrm>
            <a:off x="7769446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4B66977-7DBE-5A70-AD0F-8F910C0EE35D}"/>
              </a:ext>
            </a:extLst>
          </p:cNvPr>
          <p:cNvCxnSpPr>
            <a:cxnSpLocks/>
          </p:cNvCxnSpPr>
          <p:nvPr/>
        </p:nvCxnSpPr>
        <p:spPr>
          <a:xfrm>
            <a:off x="8454630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FB581EA-972D-A1DA-42A1-56C1C216EF01}"/>
              </a:ext>
            </a:extLst>
          </p:cNvPr>
          <p:cNvCxnSpPr>
            <a:cxnSpLocks/>
          </p:cNvCxnSpPr>
          <p:nvPr/>
        </p:nvCxnSpPr>
        <p:spPr>
          <a:xfrm>
            <a:off x="9139814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2A53E0-739C-ED8F-1AF6-5E39947A5041}"/>
              </a:ext>
            </a:extLst>
          </p:cNvPr>
          <p:cNvCxnSpPr>
            <a:cxnSpLocks/>
          </p:cNvCxnSpPr>
          <p:nvPr/>
        </p:nvCxnSpPr>
        <p:spPr>
          <a:xfrm>
            <a:off x="10510182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3D214B-C0C7-60EF-A05F-7A98260A736A}"/>
              </a:ext>
            </a:extLst>
          </p:cNvPr>
          <p:cNvCxnSpPr>
            <a:cxnSpLocks/>
          </p:cNvCxnSpPr>
          <p:nvPr/>
        </p:nvCxnSpPr>
        <p:spPr>
          <a:xfrm>
            <a:off x="11195365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C3F0DE-7D69-C8E2-19B6-2BA11095580F}"/>
              </a:ext>
            </a:extLst>
          </p:cNvPr>
          <p:cNvCxnSpPr>
            <a:cxnSpLocks/>
          </p:cNvCxnSpPr>
          <p:nvPr/>
        </p:nvCxnSpPr>
        <p:spPr>
          <a:xfrm>
            <a:off x="2973158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0C07238-3E14-5D1A-8F74-1CEE8B54C173}"/>
              </a:ext>
            </a:extLst>
          </p:cNvPr>
          <p:cNvCxnSpPr>
            <a:cxnSpLocks/>
          </p:cNvCxnSpPr>
          <p:nvPr/>
        </p:nvCxnSpPr>
        <p:spPr>
          <a:xfrm>
            <a:off x="9824998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1">
            <a:extLst>
              <a:ext uri="{FF2B5EF4-FFF2-40B4-BE49-F238E27FC236}">
                <a16:creationId xmlns:a16="http://schemas.microsoft.com/office/drawing/2014/main" id="{B7A18156-4DEF-5D1A-084D-2D394026D514}"/>
              </a:ext>
            </a:extLst>
          </p:cNvPr>
          <p:cNvSpPr txBox="1">
            <a:spLocks/>
          </p:cNvSpPr>
          <p:nvPr/>
        </p:nvSpPr>
        <p:spPr>
          <a:xfrm>
            <a:off x="4098149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B4149DB7-E611-AA21-EABC-717B8554729F}"/>
              </a:ext>
            </a:extLst>
          </p:cNvPr>
          <p:cNvSpPr txBox="1">
            <a:spLocks/>
          </p:cNvSpPr>
          <p:nvPr/>
        </p:nvSpPr>
        <p:spPr>
          <a:xfrm>
            <a:off x="4746387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F24396F3-3C9C-C372-3274-43069FE23329}"/>
              </a:ext>
            </a:extLst>
          </p:cNvPr>
          <p:cNvSpPr txBox="1">
            <a:spLocks/>
          </p:cNvSpPr>
          <p:nvPr/>
        </p:nvSpPr>
        <p:spPr>
          <a:xfrm>
            <a:off x="5441425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4979973-6343-5714-33B6-D1F4949FD9D3}"/>
              </a:ext>
            </a:extLst>
          </p:cNvPr>
          <p:cNvSpPr txBox="1">
            <a:spLocks/>
          </p:cNvSpPr>
          <p:nvPr/>
        </p:nvSpPr>
        <p:spPr>
          <a:xfrm>
            <a:off x="6117990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515E200B-2FEB-F1F5-F4F7-04F676FFCF08}"/>
              </a:ext>
            </a:extLst>
          </p:cNvPr>
          <p:cNvSpPr txBox="1">
            <a:spLocks/>
          </p:cNvSpPr>
          <p:nvPr/>
        </p:nvSpPr>
        <p:spPr>
          <a:xfrm>
            <a:off x="6813028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50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2C0B9CFC-19D0-5EA8-D474-31F2A48F008A}"/>
              </a:ext>
            </a:extLst>
          </p:cNvPr>
          <p:cNvSpPr txBox="1">
            <a:spLocks/>
          </p:cNvSpPr>
          <p:nvPr/>
        </p:nvSpPr>
        <p:spPr>
          <a:xfrm>
            <a:off x="7508066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2EEAD90-DDBE-4041-BC63-5C8F61E14771}"/>
              </a:ext>
            </a:extLst>
          </p:cNvPr>
          <p:cNvSpPr txBox="1">
            <a:spLocks/>
          </p:cNvSpPr>
          <p:nvPr/>
        </p:nvSpPr>
        <p:spPr>
          <a:xfrm>
            <a:off x="8175395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23C54866-728D-60AA-1F28-70D661405281}"/>
              </a:ext>
            </a:extLst>
          </p:cNvPr>
          <p:cNvSpPr txBox="1">
            <a:spLocks/>
          </p:cNvSpPr>
          <p:nvPr/>
        </p:nvSpPr>
        <p:spPr>
          <a:xfrm>
            <a:off x="8860040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F080D2A4-13C4-8110-4360-949D6B13014C}"/>
              </a:ext>
            </a:extLst>
          </p:cNvPr>
          <p:cNvSpPr txBox="1">
            <a:spLocks/>
          </p:cNvSpPr>
          <p:nvPr/>
        </p:nvSpPr>
        <p:spPr>
          <a:xfrm>
            <a:off x="9573550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F36A77B3-2815-2845-D4CB-9B7D25B45FA8}"/>
              </a:ext>
            </a:extLst>
          </p:cNvPr>
          <p:cNvSpPr txBox="1">
            <a:spLocks/>
          </p:cNvSpPr>
          <p:nvPr/>
        </p:nvSpPr>
        <p:spPr>
          <a:xfrm>
            <a:off x="4099988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44F98E12-437C-124D-157C-E3A71E91EC77}"/>
              </a:ext>
            </a:extLst>
          </p:cNvPr>
          <p:cNvSpPr txBox="1">
            <a:spLocks/>
          </p:cNvSpPr>
          <p:nvPr/>
        </p:nvSpPr>
        <p:spPr>
          <a:xfrm>
            <a:off x="4748226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3B90F1BD-08DB-30DB-B532-A8A0080D630B}"/>
              </a:ext>
            </a:extLst>
          </p:cNvPr>
          <p:cNvSpPr txBox="1">
            <a:spLocks/>
          </p:cNvSpPr>
          <p:nvPr/>
        </p:nvSpPr>
        <p:spPr>
          <a:xfrm>
            <a:off x="5443264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4E7DAE1B-889D-671D-6EE2-28D0FD1D6E14}"/>
              </a:ext>
            </a:extLst>
          </p:cNvPr>
          <p:cNvSpPr txBox="1">
            <a:spLocks/>
          </p:cNvSpPr>
          <p:nvPr/>
        </p:nvSpPr>
        <p:spPr>
          <a:xfrm>
            <a:off x="6119829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F523311B-C269-A5C6-18EF-A24ECB28923B}"/>
              </a:ext>
            </a:extLst>
          </p:cNvPr>
          <p:cNvSpPr txBox="1">
            <a:spLocks/>
          </p:cNvSpPr>
          <p:nvPr/>
        </p:nvSpPr>
        <p:spPr>
          <a:xfrm>
            <a:off x="6814867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50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FA6EF563-7AC3-8D80-D490-CF0E0E4B8DA6}"/>
              </a:ext>
            </a:extLst>
          </p:cNvPr>
          <p:cNvSpPr txBox="1">
            <a:spLocks/>
          </p:cNvSpPr>
          <p:nvPr/>
        </p:nvSpPr>
        <p:spPr>
          <a:xfrm>
            <a:off x="7509905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660D3B23-DCA8-81C0-D29F-C95977B5D98B}"/>
              </a:ext>
            </a:extLst>
          </p:cNvPr>
          <p:cNvSpPr txBox="1">
            <a:spLocks/>
          </p:cNvSpPr>
          <p:nvPr/>
        </p:nvSpPr>
        <p:spPr>
          <a:xfrm>
            <a:off x="8177234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21538DDF-D721-7D2E-816B-1511C9BCEC2C}"/>
              </a:ext>
            </a:extLst>
          </p:cNvPr>
          <p:cNvSpPr txBox="1">
            <a:spLocks/>
          </p:cNvSpPr>
          <p:nvPr/>
        </p:nvSpPr>
        <p:spPr>
          <a:xfrm>
            <a:off x="8861879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729441F1-0250-3506-BA50-00E916F64457}"/>
              </a:ext>
            </a:extLst>
          </p:cNvPr>
          <p:cNvSpPr txBox="1">
            <a:spLocks/>
          </p:cNvSpPr>
          <p:nvPr/>
        </p:nvSpPr>
        <p:spPr>
          <a:xfrm>
            <a:off x="9575389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69972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51A69-8C1C-6EE8-D59A-BF7CE21EC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AC83-772C-53B3-7F51-F0841F21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Temple of Artemis: 2.20 acres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0A69A1-424D-2868-226E-B2986946B4BA}"/>
              </a:ext>
            </a:extLst>
          </p:cNvPr>
          <p:cNvSpPr>
            <a:spLocks/>
          </p:cNvSpPr>
          <p:nvPr/>
        </p:nvSpPr>
        <p:spPr>
          <a:xfrm rot="5400000">
            <a:off x="3770533" y="-603690"/>
            <a:ext cx="5148072" cy="9720072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CB27D9E-9894-8C2B-7C16-98497FE411D6}"/>
              </a:ext>
            </a:extLst>
          </p:cNvPr>
          <p:cNvCxnSpPr>
            <a:cxnSpLocks/>
          </p:cNvCxnSpPr>
          <p:nvPr/>
        </p:nvCxnSpPr>
        <p:spPr>
          <a:xfrm>
            <a:off x="1484533" y="2425541"/>
            <a:ext cx="9720072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3CC3C75-C9B8-BE42-0322-DE73FECAED0E}"/>
              </a:ext>
            </a:extLst>
          </p:cNvPr>
          <p:cNvSpPr txBox="1"/>
          <p:nvPr/>
        </p:nvSpPr>
        <p:spPr>
          <a:xfrm>
            <a:off x="5139878" y="1682310"/>
            <a:ext cx="1965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Avenir Next" panose="020B0503020202020204" pitchFamily="34" charset="0"/>
              </a:rPr>
              <a:t>425 feet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F85B0FA-E7D1-7F72-3173-2B234986A5D0}"/>
              </a:ext>
            </a:extLst>
          </p:cNvPr>
          <p:cNvCxnSpPr>
            <a:cxnSpLocks/>
          </p:cNvCxnSpPr>
          <p:nvPr/>
        </p:nvCxnSpPr>
        <p:spPr>
          <a:xfrm>
            <a:off x="1161367" y="1616364"/>
            <a:ext cx="0" cy="5214018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D8B475C-2B2E-5AC0-764A-1E683FD3D421}"/>
              </a:ext>
            </a:extLst>
          </p:cNvPr>
          <p:cNvSpPr txBox="1"/>
          <p:nvPr/>
        </p:nvSpPr>
        <p:spPr>
          <a:xfrm rot="16200000">
            <a:off x="-144703" y="4088738"/>
            <a:ext cx="1965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venir Next" panose="020B0503020202020204" pitchFamily="34" charset="0"/>
              </a:rPr>
              <a:t>225 feet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CCC1AF8-9486-0EAE-27C6-E17B2D054367}"/>
              </a:ext>
            </a:extLst>
          </p:cNvPr>
          <p:cNvSpPr>
            <a:spLocks noChangeAspect="1"/>
          </p:cNvSpPr>
          <p:nvPr/>
        </p:nvSpPr>
        <p:spPr>
          <a:xfrm rot="5400000">
            <a:off x="5236806" y="862583"/>
            <a:ext cx="3704151" cy="8231447"/>
          </a:xfrm>
          <a:prstGeom prst="rect">
            <a:avLst/>
          </a:prstGeom>
          <a:solidFill>
            <a:srgbClr val="4D763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46C892-EA63-47F2-3FE1-269437E0BEC6}"/>
              </a:ext>
            </a:extLst>
          </p:cNvPr>
          <p:cNvCxnSpPr>
            <a:cxnSpLocks/>
          </p:cNvCxnSpPr>
          <p:nvPr/>
        </p:nvCxnSpPr>
        <p:spPr>
          <a:xfrm>
            <a:off x="3658342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D7FFFF5-EE82-552A-56E1-BBA684CF4C9D}"/>
              </a:ext>
            </a:extLst>
          </p:cNvPr>
          <p:cNvCxnSpPr>
            <a:cxnSpLocks/>
          </p:cNvCxnSpPr>
          <p:nvPr/>
        </p:nvCxnSpPr>
        <p:spPr>
          <a:xfrm>
            <a:off x="4343526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A072131-3187-37EB-10BD-1F33ECC38929}"/>
              </a:ext>
            </a:extLst>
          </p:cNvPr>
          <p:cNvCxnSpPr>
            <a:cxnSpLocks/>
          </p:cNvCxnSpPr>
          <p:nvPr/>
        </p:nvCxnSpPr>
        <p:spPr>
          <a:xfrm>
            <a:off x="5028710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8DCFFA-D1C7-40EF-0373-1BB48F59C53D}"/>
              </a:ext>
            </a:extLst>
          </p:cNvPr>
          <p:cNvCxnSpPr>
            <a:cxnSpLocks/>
          </p:cNvCxnSpPr>
          <p:nvPr/>
        </p:nvCxnSpPr>
        <p:spPr>
          <a:xfrm>
            <a:off x="5713894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FF5DCBB-D020-DF45-9BF9-0F0BD5CC7BB7}"/>
              </a:ext>
            </a:extLst>
          </p:cNvPr>
          <p:cNvCxnSpPr>
            <a:cxnSpLocks/>
          </p:cNvCxnSpPr>
          <p:nvPr/>
        </p:nvCxnSpPr>
        <p:spPr>
          <a:xfrm>
            <a:off x="6399078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14D6470-6955-1026-E4F7-D8948F05A0A9}"/>
              </a:ext>
            </a:extLst>
          </p:cNvPr>
          <p:cNvCxnSpPr>
            <a:cxnSpLocks/>
          </p:cNvCxnSpPr>
          <p:nvPr/>
        </p:nvCxnSpPr>
        <p:spPr>
          <a:xfrm>
            <a:off x="7084262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9EEC19-CCE2-EF20-9042-DEF19445EABF}"/>
              </a:ext>
            </a:extLst>
          </p:cNvPr>
          <p:cNvCxnSpPr>
            <a:cxnSpLocks/>
          </p:cNvCxnSpPr>
          <p:nvPr/>
        </p:nvCxnSpPr>
        <p:spPr>
          <a:xfrm>
            <a:off x="7769446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2039EE-90CA-8882-DD34-A62F7132704F}"/>
              </a:ext>
            </a:extLst>
          </p:cNvPr>
          <p:cNvCxnSpPr>
            <a:cxnSpLocks/>
          </p:cNvCxnSpPr>
          <p:nvPr/>
        </p:nvCxnSpPr>
        <p:spPr>
          <a:xfrm>
            <a:off x="8454630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C580749-C7D8-21D5-DC32-B8AA5283FC47}"/>
              </a:ext>
            </a:extLst>
          </p:cNvPr>
          <p:cNvCxnSpPr>
            <a:cxnSpLocks/>
          </p:cNvCxnSpPr>
          <p:nvPr/>
        </p:nvCxnSpPr>
        <p:spPr>
          <a:xfrm>
            <a:off x="9139814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25CBBF2-F777-091A-17F2-58A07D0AD7FC}"/>
              </a:ext>
            </a:extLst>
          </p:cNvPr>
          <p:cNvCxnSpPr>
            <a:cxnSpLocks/>
          </p:cNvCxnSpPr>
          <p:nvPr/>
        </p:nvCxnSpPr>
        <p:spPr>
          <a:xfrm>
            <a:off x="10510182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6FA236E-1075-3B71-C596-0F8783E3940F}"/>
              </a:ext>
            </a:extLst>
          </p:cNvPr>
          <p:cNvCxnSpPr>
            <a:cxnSpLocks/>
          </p:cNvCxnSpPr>
          <p:nvPr/>
        </p:nvCxnSpPr>
        <p:spPr>
          <a:xfrm>
            <a:off x="11195365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0FD4976-7465-0148-252C-2B1A6A7436CF}"/>
              </a:ext>
            </a:extLst>
          </p:cNvPr>
          <p:cNvCxnSpPr>
            <a:cxnSpLocks/>
          </p:cNvCxnSpPr>
          <p:nvPr/>
        </p:nvCxnSpPr>
        <p:spPr>
          <a:xfrm>
            <a:off x="2973158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A26BC84-0EAF-4A96-8353-99DEEBE9AC70}"/>
              </a:ext>
            </a:extLst>
          </p:cNvPr>
          <p:cNvCxnSpPr>
            <a:cxnSpLocks/>
          </p:cNvCxnSpPr>
          <p:nvPr/>
        </p:nvCxnSpPr>
        <p:spPr>
          <a:xfrm>
            <a:off x="9824998" y="3135467"/>
            <a:ext cx="0" cy="36576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itle 1">
            <a:extLst>
              <a:ext uri="{FF2B5EF4-FFF2-40B4-BE49-F238E27FC236}">
                <a16:creationId xmlns:a16="http://schemas.microsoft.com/office/drawing/2014/main" id="{4086E386-4AF0-3381-29F3-106063FE62DC}"/>
              </a:ext>
            </a:extLst>
          </p:cNvPr>
          <p:cNvSpPr txBox="1">
            <a:spLocks/>
          </p:cNvSpPr>
          <p:nvPr/>
        </p:nvSpPr>
        <p:spPr>
          <a:xfrm>
            <a:off x="4098149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8B83689-7760-856F-C5B0-AF78A1942745}"/>
              </a:ext>
            </a:extLst>
          </p:cNvPr>
          <p:cNvSpPr txBox="1">
            <a:spLocks/>
          </p:cNvSpPr>
          <p:nvPr/>
        </p:nvSpPr>
        <p:spPr>
          <a:xfrm>
            <a:off x="4746387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0AB199D-B141-16C0-8FBA-728D9D10F7F7}"/>
              </a:ext>
            </a:extLst>
          </p:cNvPr>
          <p:cNvSpPr txBox="1">
            <a:spLocks/>
          </p:cNvSpPr>
          <p:nvPr/>
        </p:nvSpPr>
        <p:spPr>
          <a:xfrm>
            <a:off x="5441425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4D6AEEEA-6A58-9359-B5AD-58846EF98329}"/>
              </a:ext>
            </a:extLst>
          </p:cNvPr>
          <p:cNvSpPr txBox="1">
            <a:spLocks/>
          </p:cNvSpPr>
          <p:nvPr/>
        </p:nvSpPr>
        <p:spPr>
          <a:xfrm>
            <a:off x="6117990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515E3F44-1A64-AF42-51AF-D405FF020977}"/>
              </a:ext>
            </a:extLst>
          </p:cNvPr>
          <p:cNvSpPr txBox="1">
            <a:spLocks/>
          </p:cNvSpPr>
          <p:nvPr/>
        </p:nvSpPr>
        <p:spPr>
          <a:xfrm>
            <a:off x="6813028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50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1A1ABAC4-0C3F-E313-95C2-63EC7166F215}"/>
              </a:ext>
            </a:extLst>
          </p:cNvPr>
          <p:cNvSpPr txBox="1">
            <a:spLocks/>
          </p:cNvSpPr>
          <p:nvPr/>
        </p:nvSpPr>
        <p:spPr>
          <a:xfrm>
            <a:off x="7508066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4EB1D987-1659-887A-962C-4FE078046155}"/>
              </a:ext>
            </a:extLst>
          </p:cNvPr>
          <p:cNvSpPr txBox="1">
            <a:spLocks/>
          </p:cNvSpPr>
          <p:nvPr/>
        </p:nvSpPr>
        <p:spPr>
          <a:xfrm>
            <a:off x="8175395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DB6887D0-4679-D67F-F371-1501008C7B02}"/>
              </a:ext>
            </a:extLst>
          </p:cNvPr>
          <p:cNvSpPr txBox="1">
            <a:spLocks/>
          </p:cNvSpPr>
          <p:nvPr/>
        </p:nvSpPr>
        <p:spPr>
          <a:xfrm>
            <a:off x="8860040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F57F4196-5DBE-09C4-209A-78F2CDE64D92}"/>
              </a:ext>
            </a:extLst>
          </p:cNvPr>
          <p:cNvSpPr txBox="1">
            <a:spLocks/>
          </p:cNvSpPr>
          <p:nvPr/>
        </p:nvSpPr>
        <p:spPr>
          <a:xfrm>
            <a:off x="9573550" y="3300268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9BD9D837-C846-1456-FC37-5A61CE05AF8F}"/>
              </a:ext>
            </a:extLst>
          </p:cNvPr>
          <p:cNvSpPr txBox="1">
            <a:spLocks/>
          </p:cNvSpPr>
          <p:nvPr/>
        </p:nvSpPr>
        <p:spPr>
          <a:xfrm>
            <a:off x="4099988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C6DD6C1D-EA42-D5C3-10B8-AF331EF570F0}"/>
              </a:ext>
            </a:extLst>
          </p:cNvPr>
          <p:cNvSpPr txBox="1">
            <a:spLocks/>
          </p:cNvSpPr>
          <p:nvPr/>
        </p:nvSpPr>
        <p:spPr>
          <a:xfrm>
            <a:off x="4748226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B1E5E888-11BE-022A-4D19-76DAE2C7256F}"/>
              </a:ext>
            </a:extLst>
          </p:cNvPr>
          <p:cNvSpPr txBox="1">
            <a:spLocks/>
          </p:cNvSpPr>
          <p:nvPr/>
        </p:nvSpPr>
        <p:spPr>
          <a:xfrm>
            <a:off x="5443264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7AE3A4F8-1AF5-EB79-68F8-23DC2C1896A2}"/>
              </a:ext>
            </a:extLst>
          </p:cNvPr>
          <p:cNvSpPr txBox="1">
            <a:spLocks/>
          </p:cNvSpPr>
          <p:nvPr/>
        </p:nvSpPr>
        <p:spPr>
          <a:xfrm>
            <a:off x="6119829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6B452B6A-FAC0-6CE9-CF72-31AF867DB935}"/>
              </a:ext>
            </a:extLst>
          </p:cNvPr>
          <p:cNvSpPr txBox="1">
            <a:spLocks/>
          </p:cNvSpPr>
          <p:nvPr/>
        </p:nvSpPr>
        <p:spPr>
          <a:xfrm>
            <a:off x="6814867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50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49795EF5-82D0-482C-E4D4-71665B9883E9}"/>
              </a:ext>
            </a:extLst>
          </p:cNvPr>
          <p:cNvSpPr txBox="1">
            <a:spLocks/>
          </p:cNvSpPr>
          <p:nvPr/>
        </p:nvSpPr>
        <p:spPr>
          <a:xfrm>
            <a:off x="7509905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40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9A8DF776-F992-6990-1710-99E679AA6727}"/>
              </a:ext>
            </a:extLst>
          </p:cNvPr>
          <p:cNvSpPr txBox="1">
            <a:spLocks/>
          </p:cNvSpPr>
          <p:nvPr/>
        </p:nvSpPr>
        <p:spPr>
          <a:xfrm>
            <a:off x="8177234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30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B83DCFD-4976-0B7E-B523-E87BBCB237F5}"/>
              </a:ext>
            </a:extLst>
          </p:cNvPr>
          <p:cNvSpPr txBox="1">
            <a:spLocks/>
          </p:cNvSpPr>
          <p:nvPr/>
        </p:nvSpPr>
        <p:spPr>
          <a:xfrm>
            <a:off x="8861879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20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A9BCBD23-B64C-8C11-7CAD-CFCE77CAFF87}"/>
              </a:ext>
            </a:extLst>
          </p:cNvPr>
          <p:cNvSpPr txBox="1">
            <a:spLocks/>
          </p:cNvSpPr>
          <p:nvPr/>
        </p:nvSpPr>
        <p:spPr>
          <a:xfrm>
            <a:off x="9575389" y="6328432"/>
            <a:ext cx="686421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300" dirty="0"/>
              <a:t>10</a:t>
            </a:r>
          </a:p>
        </p:txBody>
      </p:sp>
      <p:pic>
        <p:nvPicPr>
          <p:cNvPr id="6" name="Picture 5" descr="A yellow and blue sign&#10;&#10;AI-generated content may be incorrect.">
            <a:extLst>
              <a:ext uri="{FF2B5EF4-FFF2-40B4-BE49-F238E27FC236}">
                <a16:creationId xmlns:a16="http://schemas.microsoft.com/office/drawing/2014/main" id="{700D4B25-EF22-C26A-11D2-1DF360C75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812" y="3973889"/>
            <a:ext cx="647290" cy="1188720"/>
          </a:xfrm>
          <a:prstGeom prst="rect">
            <a:avLst/>
          </a:prstGeom>
        </p:spPr>
      </p:pic>
      <p:pic>
        <p:nvPicPr>
          <p:cNvPr id="7" name="Picture 6" descr="A yellow and blue sign&#10;&#10;AI-generated content may be incorrect.">
            <a:extLst>
              <a:ext uri="{FF2B5EF4-FFF2-40B4-BE49-F238E27FC236}">
                <a16:creationId xmlns:a16="http://schemas.microsoft.com/office/drawing/2014/main" id="{36C7CD60-9CF8-426E-2110-87193D6E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3454" y="3973889"/>
            <a:ext cx="647290" cy="118872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1CD053B-B226-32B9-5A04-E489EF9990CD}"/>
              </a:ext>
            </a:extLst>
          </p:cNvPr>
          <p:cNvSpPr/>
          <p:nvPr/>
        </p:nvSpPr>
        <p:spPr>
          <a:xfrm>
            <a:off x="2401455" y="3428999"/>
            <a:ext cx="1588654" cy="214976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BFDBB2-8AEC-FAFF-F74E-182162D5160D}"/>
              </a:ext>
            </a:extLst>
          </p:cNvPr>
          <p:cNvSpPr/>
          <p:nvPr/>
        </p:nvSpPr>
        <p:spPr>
          <a:xfrm>
            <a:off x="10231644" y="3428998"/>
            <a:ext cx="1588654" cy="214976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37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329FB-F76D-74C6-A5FD-238457DA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E8201-7CD8-F1D4-F63C-A7F27B0D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8"/>
            <a:ext cx="10515600" cy="1325563"/>
          </a:xfrm>
        </p:spPr>
        <p:txBody>
          <a:bodyPr anchor="t" anchorCtr="0"/>
          <a:lstStyle/>
          <a:p>
            <a:r>
              <a:rPr lang="en-US" dirty="0"/>
              <a:t>The city of</a:t>
            </a:r>
            <a:br>
              <a:rPr lang="en-US" dirty="0"/>
            </a:br>
            <a:r>
              <a:rPr lang="en-US" dirty="0"/>
              <a:t>Ephesus:</a:t>
            </a:r>
            <a:br>
              <a:rPr lang="en-US" dirty="0"/>
            </a:br>
            <a:r>
              <a:rPr lang="en-US" dirty="0"/>
              <a:t>the great</a:t>
            </a:r>
            <a:br>
              <a:rPr lang="en-US" dirty="0"/>
            </a:br>
            <a:r>
              <a:rPr lang="en-US" dirty="0"/>
              <a:t>theater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AFB55A-E96C-A7A2-6D04-FDDA5F21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8287" y="0"/>
            <a:ext cx="8113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079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Ephesians, week 1: an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C8D6C2-5F52-D34B-23A0-601FDE73D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Our resources</a:t>
            </a:r>
          </a:p>
          <a:p>
            <a:pPr marL="920750" indent="-460375"/>
            <a:r>
              <a:rPr lang="en-US" dirty="0"/>
              <a:t>The city of Ephesus</a:t>
            </a:r>
          </a:p>
          <a:p>
            <a:pPr marL="920750" indent="-460375"/>
            <a:r>
              <a:rPr lang="en-US" dirty="0"/>
              <a:t>Ephesus in the Bible</a:t>
            </a:r>
          </a:p>
          <a:p>
            <a:pPr marL="920750" indent="-460375"/>
            <a:r>
              <a:rPr lang="en-US" dirty="0"/>
              <a:t>The letter to the Ephesians</a:t>
            </a:r>
          </a:p>
          <a:p>
            <a:pPr marL="920750" indent="-460375"/>
            <a:r>
              <a:rPr lang="en-US" dirty="0"/>
              <a:t>Our series</a:t>
            </a:r>
          </a:p>
        </p:txBody>
      </p:sp>
    </p:spTree>
    <p:extLst>
      <p:ext uri="{BB962C8B-B14F-4D97-AF65-F5344CB8AC3E}">
        <p14:creationId xmlns:p14="http://schemas.microsoft.com/office/powerpoint/2010/main" val="3544828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2C8E-F074-3407-6165-C4363A9C6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BDE1A-FDC7-0299-FD96-9598F8150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Ephesus was also home to the Roman emperor cult….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B1DFF9-2433-8C20-4F30-8CBCDABD0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Dr. Tony Merida</a:t>
            </a:r>
            <a:endParaRPr lang="en-US" sz="3200" dirty="0"/>
          </a:p>
        </p:txBody>
      </p:sp>
      <p:pic>
        <p:nvPicPr>
          <p:cNvPr id="5" name="Picture 2" descr="Tony Merida | Pastor and Author">
            <a:extLst>
              <a:ext uri="{FF2B5EF4-FFF2-40B4-BE49-F238E27FC236}">
                <a16:creationId xmlns:a16="http://schemas.microsoft.com/office/drawing/2014/main" id="{7CC32189-4542-AC46-AF50-866DCCBDA14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657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9E2B4-403E-B202-8B81-5CB051173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CEB5F-050B-A39C-BDC5-93D6208AD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Ephesus was also home to the Roman emperor cult…. When Christians said, “Jesus is Lord,” they were saying that Caesar is not.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73191B-3490-F9E3-6C9B-1BA3C2AF8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Dr. Tony Merida</a:t>
            </a:r>
            <a:endParaRPr lang="en-US" sz="3200" dirty="0"/>
          </a:p>
        </p:txBody>
      </p:sp>
      <p:pic>
        <p:nvPicPr>
          <p:cNvPr id="5" name="Picture 2" descr="Tony Merida | Pastor and Author">
            <a:extLst>
              <a:ext uri="{FF2B5EF4-FFF2-40B4-BE49-F238E27FC236}">
                <a16:creationId xmlns:a16="http://schemas.microsoft.com/office/drawing/2014/main" id="{BDE5F8A3-CDD4-2D2A-6A3D-7B419C2A91F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297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of Ephesus (today)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7AEE94A-EADF-1BFE-384E-7F3FA46F4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0533"/>
            <a:ext cx="11233727" cy="4026429"/>
          </a:xfrm>
        </p:spPr>
        <p:txBody>
          <a:bodyPr/>
          <a:lstStyle/>
          <a:p>
            <a:pPr marL="920750" indent="-460375"/>
            <a:r>
              <a:rPr lang="en-US" dirty="0"/>
              <a:t>Silted harbor</a:t>
            </a:r>
          </a:p>
        </p:txBody>
      </p:sp>
    </p:spTree>
    <p:extLst>
      <p:ext uri="{BB962C8B-B14F-4D97-AF65-F5344CB8AC3E}">
        <p14:creationId xmlns:p14="http://schemas.microsoft.com/office/powerpoint/2010/main" val="4287106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A3A6D-CC35-46B2-A1D2-29FEBEC7A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F271-47FE-0EEE-C82A-1DC28FAF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9"/>
            <a:ext cx="10515600" cy="1325563"/>
          </a:xfrm>
        </p:spPr>
        <p:txBody>
          <a:bodyPr anchor="t" anchorCtr="0"/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city of</a:t>
            </a:r>
            <a:br>
              <a:rPr lang="en-US" dirty="0"/>
            </a:br>
            <a:r>
              <a:rPr lang="en-US" dirty="0"/>
              <a:t>Ephesus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DF4F9F-57EE-6856-BA17-6D23BD10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236" y="0"/>
            <a:ext cx="894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99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7B3BE-AF9E-EE9D-ED0B-7726FCEFC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06C22-3753-8609-F194-AD6EA2CCB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9"/>
            <a:ext cx="10515600" cy="1325563"/>
          </a:xfrm>
        </p:spPr>
        <p:txBody>
          <a:bodyPr anchor="t" anchorCtr="0"/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city of</a:t>
            </a:r>
            <a:br>
              <a:rPr lang="en-US" dirty="0"/>
            </a:br>
            <a:r>
              <a:rPr lang="en-US" dirty="0"/>
              <a:t>Ephesus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DCCFB-FE9B-AA4D-1F67-9EC9A4A5FC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314" y="1"/>
            <a:ext cx="8758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8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C02D9-1612-E60D-A38B-88847155C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FE8F0-FA08-01A3-0062-29FE49AB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9"/>
            <a:ext cx="10515600" cy="1325563"/>
          </a:xfrm>
        </p:spPr>
        <p:txBody>
          <a:bodyPr anchor="t" anchorCtr="0"/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city of</a:t>
            </a:r>
            <a:br>
              <a:rPr lang="en-US" dirty="0"/>
            </a:br>
            <a:r>
              <a:rPr lang="en-US" dirty="0"/>
              <a:t>Ephesus</a:t>
            </a:r>
            <a:br>
              <a:rPr lang="en-US" dirty="0"/>
            </a:br>
            <a:r>
              <a:rPr lang="en-US" dirty="0"/>
              <a:t>(today)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56668-F055-A1EF-AD01-BA2EA2BB46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3600" y="0"/>
            <a:ext cx="87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04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FFCD5-831E-E3A2-A79F-26ADF4D33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082E3-2D30-9E77-C5B0-57C58977D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city of Ephesus (today)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4A7D846-9D9D-1217-3103-3CDA03381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0533"/>
            <a:ext cx="11233727" cy="4026429"/>
          </a:xfrm>
        </p:spPr>
        <p:txBody>
          <a:bodyPr/>
          <a:lstStyle/>
          <a:p>
            <a:pPr marL="920750" indent="-460375"/>
            <a:r>
              <a:rPr lang="en-US" dirty="0"/>
              <a:t>Silted harbor</a:t>
            </a:r>
          </a:p>
          <a:p>
            <a:pPr marL="920750" indent="-460375"/>
            <a:endParaRPr lang="en-US" dirty="0"/>
          </a:p>
          <a:p>
            <a:pPr marL="920750" indent="-460375"/>
            <a:r>
              <a:rPr lang="en-US" dirty="0"/>
              <a:t>Ruins (UNESCO World Heritage Site)</a:t>
            </a:r>
          </a:p>
          <a:p>
            <a:pPr marL="920750" indent="-46037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60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EC522-724B-73FA-FBCA-5E4429FC6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1567A-7811-511B-0B0C-E4AAF42B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9"/>
            <a:ext cx="10515600" cy="1325563"/>
          </a:xfrm>
        </p:spPr>
        <p:txBody>
          <a:bodyPr anchor="t" anchorCtr="0"/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Temple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Artemis</a:t>
            </a:r>
            <a:br>
              <a:rPr lang="en-US" dirty="0"/>
            </a:br>
            <a:r>
              <a:rPr lang="en-US" dirty="0"/>
              <a:t>(today)</a:t>
            </a:r>
          </a:p>
        </p:txBody>
      </p:sp>
      <p:pic>
        <p:nvPicPr>
          <p:cNvPr id="7" name="Picture 6" descr="A stone pillars in a field with Temple of Artemis in the background&#10;&#10;AI-generated content may be incorrect.">
            <a:extLst>
              <a:ext uri="{FF2B5EF4-FFF2-40B4-BE49-F238E27FC236}">
                <a16:creationId xmlns:a16="http://schemas.microsoft.com/office/drawing/2014/main" id="{4B40C9DD-A944-F139-38DD-9C716D8FE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126" y="0"/>
            <a:ext cx="8692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58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EBDA0-3B3C-DFAD-F498-4263FAF07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ne pillars in a field with Temple of Artemis in the background&#10;&#10;AI-generated content may be incorrect.">
            <a:extLst>
              <a:ext uri="{FF2B5EF4-FFF2-40B4-BE49-F238E27FC236}">
                <a16:creationId xmlns:a16="http://schemas.microsoft.com/office/drawing/2014/main" id="{C50258F7-0EF8-FE25-2A22-7FF43B7502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581" y="0"/>
            <a:ext cx="2327563" cy="683607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58FB434-B367-D908-1CE1-F411CC637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9"/>
            <a:ext cx="10515600" cy="1325563"/>
          </a:xfrm>
        </p:spPr>
        <p:txBody>
          <a:bodyPr anchor="t" anchorCtr="0"/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Temple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Artemis</a:t>
            </a:r>
            <a:br>
              <a:rPr lang="en-US" dirty="0"/>
            </a:br>
            <a:r>
              <a:rPr lang="en-US" dirty="0"/>
              <a:t>(today)</a:t>
            </a:r>
          </a:p>
        </p:txBody>
      </p:sp>
    </p:spTree>
    <p:extLst>
      <p:ext uri="{BB962C8B-B14F-4D97-AF65-F5344CB8AC3E}">
        <p14:creationId xmlns:p14="http://schemas.microsoft.com/office/powerpoint/2010/main" val="424274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15854-77EC-A91C-A2B8-8ED7DE297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ne pillars in a field with Temple of Artemis in the background&#10;&#10;AI-generated content may be incorrect.">
            <a:extLst>
              <a:ext uri="{FF2B5EF4-FFF2-40B4-BE49-F238E27FC236}">
                <a16:creationId xmlns:a16="http://schemas.microsoft.com/office/drawing/2014/main" id="{62AA3AC2-F797-950D-D469-13C7FCBF2D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581" y="0"/>
            <a:ext cx="8691419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C06BF4-94B5-A20B-0A3A-9EFBF7D7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9"/>
            <a:ext cx="10515600" cy="1325563"/>
          </a:xfrm>
        </p:spPr>
        <p:txBody>
          <a:bodyPr anchor="t" anchorCtr="0"/>
          <a:lstStyle/>
          <a:p>
            <a:r>
              <a:rPr lang="en-US" dirty="0"/>
              <a:t>The</a:t>
            </a:r>
            <a:br>
              <a:rPr lang="en-US" dirty="0"/>
            </a:br>
            <a:r>
              <a:rPr lang="en-US" dirty="0"/>
              <a:t>Temple</a:t>
            </a:r>
            <a:br>
              <a:rPr lang="en-US" dirty="0"/>
            </a:br>
            <a:r>
              <a:rPr lang="en-US" dirty="0"/>
              <a:t>of</a:t>
            </a:r>
            <a:br>
              <a:rPr lang="en-US" dirty="0"/>
            </a:br>
            <a:r>
              <a:rPr lang="en-US" dirty="0"/>
              <a:t>Artemis</a:t>
            </a:r>
            <a:br>
              <a:rPr lang="en-US" dirty="0"/>
            </a:br>
            <a:r>
              <a:rPr lang="en-US" dirty="0"/>
              <a:t>(today)</a:t>
            </a:r>
          </a:p>
        </p:txBody>
      </p:sp>
    </p:spTree>
    <p:extLst>
      <p:ext uri="{BB962C8B-B14F-4D97-AF65-F5344CB8AC3E}">
        <p14:creationId xmlns:p14="http://schemas.microsoft.com/office/powerpoint/2010/main" val="2055240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9D71-52A5-FFC1-D25F-D769EB85A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F5C02-A76B-119C-CE76-48329C3B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Ephesians, week 1: an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DA8E15-3600-394E-8F69-220082AC9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Our resources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city of Ephesus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Ephesus in the Bible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letter to the Ephesians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series</a:t>
            </a:r>
          </a:p>
        </p:txBody>
      </p:sp>
    </p:spTree>
    <p:extLst>
      <p:ext uri="{BB962C8B-B14F-4D97-AF65-F5344CB8AC3E}">
        <p14:creationId xmlns:p14="http://schemas.microsoft.com/office/powerpoint/2010/main" val="3531121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CA24C-8832-EEC8-4389-FD930FA00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90CAC-1680-97A1-FDD7-03B0DED1D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Ephesians, week 1: an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0C8C99-1B32-C2E4-24A3-E7BC09CA3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resources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city of Ephesus</a:t>
            </a:r>
          </a:p>
          <a:p>
            <a:pPr marL="920750" indent="-460375"/>
            <a:r>
              <a:rPr lang="en-US" dirty="0"/>
              <a:t>Ephesus in the Bible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letter to the Ephesians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series</a:t>
            </a:r>
          </a:p>
        </p:txBody>
      </p:sp>
    </p:spTree>
    <p:extLst>
      <p:ext uri="{BB962C8B-B14F-4D97-AF65-F5344CB8AC3E}">
        <p14:creationId xmlns:p14="http://schemas.microsoft.com/office/powerpoint/2010/main" val="3646108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69B9C-1DCF-3E01-9AA9-C04B4F64D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799BB-BA7C-9C4D-1055-3BD8648C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Ephesus in the Bible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11870C-FF83-228E-85F0-5CA01E8E1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rgbClr val="FFFF00"/>
                </a:solidFill>
              </a:rPr>
              <a:t>Acts 18:19–20:38</a:t>
            </a:r>
          </a:p>
          <a:p>
            <a:pPr marL="920750" indent="-460375"/>
            <a:r>
              <a:rPr lang="en-US" dirty="0"/>
              <a:t>1 Corinthians 15:32; 16:8-9</a:t>
            </a:r>
          </a:p>
          <a:p>
            <a:pPr marL="920750" indent="-460375"/>
            <a:r>
              <a:rPr lang="en-US" dirty="0"/>
              <a:t>Ephesians 1:1</a:t>
            </a:r>
          </a:p>
          <a:p>
            <a:pPr marL="920750" indent="-460375"/>
            <a:r>
              <a:rPr lang="en-US" dirty="0"/>
              <a:t>1 Timothy 1:3</a:t>
            </a:r>
          </a:p>
          <a:p>
            <a:pPr marL="920750" indent="-460375"/>
            <a:r>
              <a:rPr lang="en-US" dirty="0"/>
              <a:t>2 Timothy 1:18; 4:12</a:t>
            </a:r>
          </a:p>
          <a:p>
            <a:pPr marL="920750" indent="-460375"/>
            <a:r>
              <a:rPr lang="en-US" dirty="0"/>
              <a:t>Revelation 1:11; 2:1–7</a:t>
            </a:r>
          </a:p>
        </p:txBody>
      </p:sp>
    </p:spTree>
    <p:extLst>
      <p:ext uri="{BB962C8B-B14F-4D97-AF65-F5344CB8AC3E}">
        <p14:creationId xmlns:p14="http://schemas.microsoft.com/office/powerpoint/2010/main" val="3964819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052828"/>
            <a:ext cx="1737360" cy="4123944"/>
          </a:xfrm>
        </p:spPr>
        <p:txBody>
          <a:bodyPr anchor="t">
            <a:noAutofit/>
          </a:bodyPr>
          <a:lstStyle/>
          <a:p>
            <a:pPr marL="11113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~Acts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13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/>
              <a:t>–</a:t>
            </a:r>
            <a:br>
              <a:rPr lang="en-US" sz="4400" dirty="0"/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14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0B0F39-4157-3CF7-9F7F-CDA284306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4CBD2B8-B297-F9F4-32F0-61A2086B2769}"/>
              </a:ext>
            </a:extLst>
          </p:cNvPr>
          <p:cNvSpPr>
            <a:spLocks noChangeAspect="1"/>
          </p:cNvSpPr>
          <p:nvPr/>
        </p:nvSpPr>
        <p:spPr>
          <a:xfrm>
            <a:off x="6714837" y="2103120"/>
            <a:ext cx="914400" cy="914400"/>
          </a:xfrm>
          <a:prstGeom prst="ellipse">
            <a:avLst/>
          </a:prstGeom>
          <a:noFill/>
          <a:ln w="76200">
            <a:solidFill>
              <a:srgbClr val="4D7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33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052828"/>
            <a:ext cx="1737360" cy="4123944"/>
          </a:xfrm>
        </p:spPr>
        <p:txBody>
          <a:bodyPr anchor="t">
            <a:noAutofit/>
          </a:bodyPr>
          <a:lstStyle/>
          <a:p>
            <a:pPr marL="11113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~Acts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15:40</a:t>
            </a:r>
            <a:r>
              <a:rPr lang="en-US" sz="4400" dirty="0"/>
              <a:t> –</a:t>
            </a:r>
            <a:b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18:22</a:t>
            </a:r>
            <a:endParaRPr lang="en-US" sz="4000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0A08CC7-9EF3-5A60-71CC-6D538A7F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25284AB-5D84-2675-B618-03CCFBF4F2C0}"/>
              </a:ext>
            </a:extLst>
          </p:cNvPr>
          <p:cNvSpPr>
            <a:spLocks noChangeAspect="1"/>
          </p:cNvSpPr>
          <p:nvPr/>
        </p:nvSpPr>
        <p:spPr>
          <a:xfrm>
            <a:off x="6714837" y="2103120"/>
            <a:ext cx="914400" cy="914400"/>
          </a:xfrm>
          <a:prstGeom prst="ellipse">
            <a:avLst/>
          </a:prstGeom>
          <a:noFill/>
          <a:ln w="76200">
            <a:solidFill>
              <a:srgbClr val="4D7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43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72439-284A-008E-61E4-489A6FFD0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" y="2052828"/>
            <a:ext cx="1737360" cy="4123944"/>
          </a:xfrm>
        </p:spPr>
        <p:txBody>
          <a:bodyPr anchor="t">
            <a:noAutofit/>
          </a:bodyPr>
          <a:lstStyle/>
          <a:p>
            <a:pPr marL="11113" indent="0" algn="ctr">
              <a:buNone/>
            </a:pP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~Acts 18:23</a:t>
            </a:r>
            <a:r>
              <a:rPr lang="en-US" sz="4400" dirty="0"/>
              <a:t> – </a:t>
            </a:r>
            <a:r>
              <a:rPr lang="en-US" sz="4400" dirty="0">
                <a:solidFill>
                  <a:schemeClr val="bg1"/>
                </a:solidFill>
                <a:latin typeface="Avenir Next" panose="020B0503020202020204" pitchFamily="34" charset="0"/>
              </a:rPr>
              <a:t>21:15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8B136-55D1-C229-815B-0FAB2110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831" y="681228"/>
            <a:ext cx="10157555" cy="11978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</a:rPr>
              <a:t>#3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6972D-22C4-F901-AF69-A66D2D1DD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42" y="822960"/>
            <a:ext cx="25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EB7A0F-55AB-864E-1763-2263AF6C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57D14F-7886-C31F-888E-D4E15CF5E4F1}"/>
              </a:ext>
            </a:extLst>
          </p:cNvPr>
          <p:cNvSpPr>
            <a:spLocks noChangeAspect="1"/>
          </p:cNvSpPr>
          <p:nvPr/>
        </p:nvSpPr>
        <p:spPr>
          <a:xfrm>
            <a:off x="6714837" y="2103120"/>
            <a:ext cx="914400" cy="914400"/>
          </a:xfrm>
          <a:prstGeom prst="ellipse">
            <a:avLst/>
          </a:prstGeom>
          <a:noFill/>
          <a:ln w="76200">
            <a:solidFill>
              <a:srgbClr val="4D76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517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F9A6C-9CB4-CBF9-CBAB-42A3CBA0B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398D-FAF2-2B8F-4AE5-30E28DCA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Ephesus in the Bible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BDDDE6-D539-BA4C-B3F6-83A9ACDF6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rgbClr val="FFFF00"/>
                </a:solidFill>
              </a:rPr>
              <a:t>Acts 18:19–20:38</a:t>
            </a:r>
          </a:p>
          <a:p>
            <a:pPr marL="920750" indent="-460375"/>
            <a:r>
              <a:rPr lang="en-US" dirty="0"/>
              <a:t>1 Corinthians 15:32; 16:8-9</a:t>
            </a:r>
          </a:p>
          <a:p>
            <a:pPr marL="920750" indent="-460375"/>
            <a:r>
              <a:rPr lang="en-US" dirty="0"/>
              <a:t>Ephesians 1:1</a:t>
            </a:r>
          </a:p>
          <a:p>
            <a:pPr marL="920750" indent="-460375"/>
            <a:r>
              <a:rPr lang="en-US" dirty="0"/>
              <a:t>1 Timothy 1:3</a:t>
            </a:r>
          </a:p>
          <a:p>
            <a:pPr marL="920750" indent="-460375"/>
            <a:r>
              <a:rPr lang="en-US" dirty="0"/>
              <a:t>2 Timothy 1:18; 4:12</a:t>
            </a:r>
          </a:p>
          <a:p>
            <a:pPr marL="920750" indent="-460375"/>
            <a:r>
              <a:rPr lang="en-US" dirty="0"/>
              <a:t>Revelation 1:11; 2:1–7</a:t>
            </a:r>
          </a:p>
        </p:txBody>
      </p:sp>
    </p:spTree>
    <p:extLst>
      <p:ext uri="{BB962C8B-B14F-4D97-AF65-F5344CB8AC3E}">
        <p14:creationId xmlns:p14="http://schemas.microsoft.com/office/powerpoint/2010/main" val="1089379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1D5A8-72A9-986A-448D-23E888091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B067-3EA4-8117-58AC-4EC22075D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8"/>
            <a:ext cx="10515600" cy="1325563"/>
          </a:xfrm>
        </p:spPr>
        <p:txBody>
          <a:bodyPr anchor="t" anchorCtr="0"/>
          <a:lstStyle/>
          <a:p>
            <a:r>
              <a:rPr lang="en-US" dirty="0"/>
              <a:t>The city of</a:t>
            </a:r>
            <a:br>
              <a:rPr lang="en-US" dirty="0"/>
            </a:br>
            <a:r>
              <a:rPr lang="en-US" dirty="0"/>
              <a:t>Ephesus:</a:t>
            </a:r>
            <a:br>
              <a:rPr lang="en-US" dirty="0"/>
            </a:br>
            <a:r>
              <a:rPr lang="en-US" dirty="0"/>
              <a:t>the great</a:t>
            </a:r>
            <a:br>
              <a:rPr lang="en-US" dirty="0"/>
            </a:br>
            <a:r>
              <a:rPr lang="en-US" dirty="0"/>
              <a:t>theater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F867A3-527E-DA76-49EC-AE69CFAC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8287" y="0"/>
            <a:ext cx="8113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61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88655-AD7D-12FB-3B23-9A61683F8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94625-73BF-0F7E-AD5B-DFCBE336B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Ephesus in the Bible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5C4554-A1F7-C173-9DAA-73F9D1EAF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rgbClr val="FFFF00"/>
                </a:solidFill>
              </a:rPr>
              <a:t>Acts 18:19–20:38</a:t>
            </a:r>
          </a:p>
          <a:p>
            <a:pPr marL="920750" indent="-460375"/>
            <a:r>
              <a:rPr lang="en-US" dirty="0"/>
              <a:t>1 Corinthians 15:32; 16:8-9</a:t>
            </a:r>
          </a:p>
          <a:p>
            <a:pPr marL="920750" indent="-460375"/>
            <a:r>
              <a:rPr lang="en-US" dirty="0"/>
              <a:t>Ephesians 1:1</a:t>
            </a:r>
          </a:p>
          <a:p>
            <a:pPr marL="920750" indent="-460375"/>
            <a:r>
              <a:rPr lang="en-US" dirty="0"/>
              <a:t>1 Timothy 1:3</a:t>
            </a:r>
          </a:p>
          <a:p>
            <a:pPr marL="920750" indent="-460375"/>
            <a:r>
              <a:rPr lang="en-US" dirty="0"/>
              <a:t>2 Timothy 1:18; 4:12</a:t>
            </a:r>
          </a:p>
          <a:p>
            <a:pPr marL="920750" indent="-460375"/>
            <a:r>
              <a:rPr lang="en-US" dirty="0"/>
              <a:t>Revelation 1:11; 2:1–7</a:t>
            </a:r>
          </a:p>
        </p:txBody>
      </p:sp>
    </p:spTree>
    <p:extLst>
      <p:ext uri="{BB962C8B-B14F-4D97-AF65-F5344CB8AC3E}">
        <p14:creationId xmlns:p14="http://schemas.microsoft.com/office/powerpoint/2010/main" val="1274469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55DD8-0495-025C-9C66-4E09AEF8F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C4DE8-58BA-278C-8567-C2404BE0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Ephesus in the Bible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D839A5-C058-D0A5-DE5F-D8F82CC82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Acts 18:19–20:38</a:t>
            </a:r>
          </a:p>
          <a:p>
            <a:pPr marL="920750" indent="-460375"/>
            <a:r>
              <a:rPr lang="en-US" dirty="0"/>
              <a:t>1 Corinthians 15:32; </a:t>
            </a:r>
            <a:r>
              <a:rPr lang="en-US" dirty="0">
                <a:solidFill>
                  <a:srgbClr val="FFFF00"/>
                </a:solidFill>
              </a:rPr>
              <a:t>16:8-9</a:t>
            </a:r>
          </a:p>
          <a:p>
            <a:pPr marL="920750" indent="-460375"/>
            <a:r>
              <a:rPr lang="en-US" dirty="0"/>
              <a:t>Ephesians 1:1</a:t>
            </a:r>
          </a:p>
          <a:p>
            <a:pPr marL="920750" indent="-460375"/>
            <a:r>
              <a:rPr lang="en-US" dirty="0"/>
              <a:t>1 Timothy 1:3</a:t>
            </a:r>
          </a:p>
          <a:p>
            <a:pPr marL="920750" indent="-460375"/>
            <a:r>
              <a:rPr lang="en-US" dirty="0"/>
              <a:t>2 Timothy 1:18; 4:12</a:t>
            </a:r>
          </a:p>
          <a:p>
            <a:pPr marL="920750" indent="-460375"/>
            <a:r>
              <a:rPr lang="en-US" dirty="0"/>
              <a:t>Revelation 1:11; 2:1–7</a:t>
            </a:r>
          </a:p>
        </p:txBody>
      </p:sp>
    </p:spTree>
    <p:extLst>
      <p:ext uri="{BB962C8B-B14F-4D97-AF65-F5344CB8AC3E}">
        <p14:creationId xmlns:p14="http://schemas.microsoft.com/office/powerpoint/2010/main" val="1410570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22EDE-8A83-C63E-46E0-3A6A59093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53273-4F9F-40D9-2020-E587EDB02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Opposition is opportunity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8CBF02-E5D5-883D-D7DB-27D08519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For those opposed to the gospel,</a:t>
            </a:r>
            <a:br>
              <a:rPr lang="en-US" dirty="0"/>
            </a:br>
            <a:r>
              <a:rPr lang="en-US" dirty="0"/>
              <a:t>the solution is the gospel</a:t>
            </a:r>
          </a:p>
          <a:p>
            <a:pPr marL="920750" indent="-460375"/>
            <a:endParaRPr lang="en-US" dirty="0"/>
          </a:p>
          <a:p>
            <a:pPr marL="920750" indent="-460375"/>
            <a:r>
              <a:rPr lang="en-US" dirty="0"/>
              <a:t>For those aligned to the gospel,</a:t>
            </a:r>
            <a:br>
              <a:rPr lang="en-US" dirty="0"/>
            </a:br>
            <a:r>
              <a:rPr lang="en-US" dirty="0"/>
              <a:t>the solution is the gospel</a:t>
            </a:r>
          </a:p>
        </p:txBody>
      </p:sp>
    </p:spTree>
    <p:extLst>
      <p:ext uri="{BB962C8B-B14F-4D97-AF65-F5344CB8AC3E}">
        <p14:creationId xmlns:p14="http://schemas.microsoft.com/office/powerpoint/2010/main" val="282078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96160-C708-88AC-DB0F-DFCF85BDE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8E80C-DC77-75E9-5F71-BF70D849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11A068-EF5F-156A-D763-1882F9DD1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The Holy Spirit</a:t>
            </a:r>
          </a:p>
          <a:p>
            <a:pPr marL="920750" indent="-460375"/>
            <a:r>
              <a:rPr lang="en-US" dirty="0"/>
              <a:t>Ephesians (Legacy Standard Bible)</a:t>
            </a:r>
          </a:p>
          <a:p>
            <a:pPr marL="920750" indent="-460375"/>
            <a:r>
              <a:rPr lang="en-US" dirty="0"/>
              <a:t>Our handout</a:t>
            </a:r>
          </a:p>
          <a:p>
            <a:pPr marL="920750" indent="-460375"/>
            <a:r>
              <a:rPr lang="en-US" dirty="0"/>
              <a:t>OurSundaySchool.com</a:t>
            </a:r>
          </a:p>
        </p:txBody>
      </p:sp>
    </p:spTree>
    <p:extLst>
      <p:ext uri="{BB962C8B-B14F-4D97-AF65-F5344CB8AC3E}">
        <p14:creationId xmlns:p14="http://schemas.microsoft.com/office/powerpoint/2010/main" val="2834268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6B75F428-2673-7C3F-23DA-A1A2B9FA4B0F}"/>
              </a:ext>
            </a:extLst>
          </p:cNvPr>
          <p:cNvCxnSpPr>
            <a:cxnSpLocks/>
          </p:cNvCxnSpPr>
          <p:nvPr/>
        </p:nvCxnSpPr>
        <p:spPr>
          <a:xfrm>
            <a:off x="8944354" y="2297152"/>
            <a:ext cx="0" cy="42193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F12284E-3B6F-D41E-2CED-00FBDC2D3CB8}"/>
              </a:ext>
            </a:extLst>
          </p:cNvPr>
          <p:cNvCxnSpPr>
            <a:cxnSpLocks/>
            <a:endCxn id="123" idx="1"/>
          </p:cNvCxnSpPr>
          <p:nvPr/>
        </p:nvCxnSpPr>
        <p:spPr>
          <a:xfrm flipH="1">
            <a:off x="6219105" y="2167248"/>
            <a:ext cx="1" cy="95397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0E497682-004A-7CD7-6A9B-19D9AA4A5CC8}"/>
              </a:ext>
            </a:extLst>
          </p:cNvPr>
          <p:cNvSpPr txBox="1"/>
          <p:nvPr/>
        </p:nvSpPr>
        <p:spPr>
          <a:xfrm>
            <a:off x="10133398" y="0"/>
            <a:ext cx="1181147" cy="20218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Prison in Rome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A89EC82-17BA-4CE0-8416-99B079BA8701}"/>
              </a:ext>
            </a:extLst>
          </p:cNvPr>
          <p:cNvSpPr txBox="1"/>
          <p:nvPr/>
        </p:nvSpPr>
        <p:spPr>
          <a:xfrm>
            <a:off x="8016790" y="0"/>
            <a:ext cx="1375112" cy="20218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Prison in Rome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E73E23B-68AF-7B8B-8B7D-D45ACFE2CE6E}"/>
              </a:ext>
            </a:extLst>
          </p:cNvPr>
          <p:cNvSpPr txBox="1"/>
          <p:nvPr/>
        </p:nvSpPr>
        <p:spPr>
          <a:xfrm>
            <a:off x="6551184" y="0"/>
            <a:ext cx="1139401" cy="20218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vert270"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Prison in Caesarea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F0D9AAC-5561-80C4-BE42-499ED4AC875E}"/>
              </a:ext>
            </a:extLst>
          </p:cNvPr>
          <p:cNvSpPr txBox="1"/>
          <p:nvPr/>
        </p:nvSpPr>
        <p:spPr>
          <a:xfrm>
            <a:off x="3489686" y="0"/>
            <a:ext cx="2911114" cy="2021839"/>
          </a:xfrm>
          <a:prstGeom prst="rect">
            <a:avLst/>
          </a:prstGeom>
          <a:solidFill>
            <a:srgbClr val="4D763F"/>
          </a:solidFill>
        </p:spPr>
        <p:txBody>
          <a:bodyPr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Third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B42EC8-82A5-B97C-9701-7C7B196C3F01}"/>
              </a:ext>
            </a:extLst>
          </p:cNvPr>
          <p:cNvSpPr txBox="1"/>
          <p:nvPr/>
        </p:nvSpPr>
        <p:spPr>
          <a:xfrm>
            <a:off x="1574800" y="1"/>
            <a:ext cx="1608749" cy="2021839"/>
          </a:xfrm>
          <a:prstGeom prst="rect">
            <a:avLst/>
          </a:prstGeom>
          <a:solidFill>
            <a:srgbClr val="4D763F"/>
          </a:solidFill>
        </p:spPr>
        <p:txBody>
          <a:bodyPr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Second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5E8904-ECC6-749A-F10D-0FE3B1DF2F4C}"/>
              </a:ext>
            </a:extLst>
          </p:cNvPr>
          <p:cNvSpPr txBox="1"/>
          <p:nvPr/>
        </p:nvSpPr>
        <p:spPr>
          <a:xfrm>
            <a:off x="0" y="0"/>
            <a:ext cx="885524" cy="2021840"/>
          </a:xfrm>
          <a:prstGeom prst="rect">
            <a:avLst/>
          </a:prstGeom>
          <a:solidFill>
            <a:srgbClr val="4D763F"/>
          </a:solidFill>
        </p:spPr>
        <p:txBody>
          <a:bodyPr wrap="square" lIns="91440" tIns="91440" rIns="91440" bIns="91440" rtlCol="0" anchor="b" anchorCtr="1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First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F59BA46-C947-6EEC-DF35-AACB6F9DD3B5}"/>
              </a:ext>
            </a:extLst>
          </p:cNvPr>
          <p:cNvSpPr txBox="1"/>
          <p:nvPr/>
        </p:nvSpPr>
        <p:spPr>
          <a:xfrm>
            <a:off x="1340702" y="5943892"/>
            <a:ext cx="1709215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 algn="ctr">
              <a:defRPr sz="2400">
                <a:latin typeface="Avenir Next" panose="020B0503020202020204" pitchFamily="34" charset="0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</a:rPr>
              <a:t>Galatians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2F78CA4-C97A-F18B-000C-FB34A7D872E2}"/>
              </a:ext>
            </a:extLst>
          </p:cNvPr>
          <p:cNvCxnSpPr>
            <a:cxnSpLocks/>
            <a:endCxn id="85" idx="1"/>
          </p:cNvCxnSpPr>
          <p:nvPr/>
        </p:nvCxnSpPr>
        <p:spPr>
          <a:xfrm>
            <a:off x="1340702" y="2347884"/>
            <a:ext cx="0" cy="390378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C362FBE-19C8-D233-2FC7-932DE6A25B1E}"/>
              </a:ext>
            </a:extLst>
          </p:cNvPr>
          <p:cNvCxnSpPr>
            <a:cxnSpLocks/>
            <a:endCxn id="93" idx="1"/>
          </p:cNvCxnSpPr>
          <p:nvPr/>
        </p:nvCxnSpPr>
        <p:spPr>
          <a:xfrm flipH="1">
            <a:off x="1913650" y="2348802"/>
            <a:ext cx="16392" cy="328915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A1F5B269-0A4C-70A2-0DD7-43166E0E5ED4}"/>
              </a:ext>
            </a:extLst>
          </p:cNvPr>
          <p:cNvSpPr txBox="1"/>
          <p:nvPr/>
        </p:nvSpPr>
        <p:spPr>
          <a:xfrm>
            <a:off x="1913650" y="5330175"/>
            <a:ext cx="3048409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 algn="ctr">
              <a:defRPr sz="2400">
                <a:latin typeface="Avenir Next" panose="020B0503020202020204" pitchFamily="34" charset="0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</a:rPr>
              <a:t>1 Thessalonians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522E669-B429-3857-98B8-4FE3B001AEB8}"/>
              </a:ext>
            </a:extLst>
          </p:cNvPr>
          <p:cNvSpPr txBox="1"/>
          <p:nvPr/>
        </p:nvSpPr>
        <p:spPr>
          <a:xfrm>
            <a:off x="2732352" y="4714622"/>
            <a:ext cx="2850059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2 Thessalonians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F266AFD-B6FB-B141-10D9-6516F5944027}"/>
              </a:ext>
            </a:extLst>
          </p:cNvPr>
          <p:cNvCxnSpPr>
            <a:cxnSpLocks/>
            <a:endCxn id="94" idx="1"/>
          </p:cNvCxnSpPr>
          <p:nvPr/>
        </p:nvCxnSpPr>
        <p:spPr>
          <a:xfrm flipH="1">
            <a:off x="2732352" y="2347884"/>
            <a:ext cx="1" cy="267451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ABD1C33D-DF6B-9D0E-192B-4AE0997CF493}"/>
              </a:ext>
            </a:extLst>
          </p:cNvPr>
          <p:cNvSpPr txBox="1"/>
          <p:nvPr/>
        </p:nvSpPr>
        <p:spPr>
          <a:xfrm>
            <a:off x="3814610" y="4099069"/>
            <a:ext cx="3048395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1 Corinthians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C318FAB-E3A4-D42B-8AA7-B51E4E8CB603}"/>
              </a:ext>
            </a:extLst>
          </p:cNvPr>
          <p:cNvCxnSpPr>
            <a:cxnSpLocks/>
            <a:endCxn id="99" idx="1"/>
          </p:cNvCxnSpPr>
          <p:nvPr/>
        </p:nvCxnSpPr>
        <p:spPr>
          <a:xfrm flipH="1">
            <a:off x="3814610" y="2848268"/>
            <a:ext cx="1" cy="155857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45C6CC87-B8A5-F5FE-B3AC-B145EAE60C5F}"/>
              </a:ext>
            </a:extLst>
          </p:cNvPr>
          <p:cNvSpPr txBox="1"/>
          <p:nvPr/>
        </p:nvSpPr>
        <p:spPr>
          <a:xfrm>
            <a:off x="5109016" y="3483516"/>
            <a:ext cx="2393979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2 Corinthians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234E6AD-320A-02AF-BD11-71FADBB5CBC1}"/>
              </a:ext>
            </a:extLst>
          </p:cNvPr>
          <p:cNvCxnSpPr>
            <a:cxnSpLocks/>
            <a:endCxn id="109" idx="1"/>
          </p:cNvCxnSpPr>
          <p:nvPr/>
        </p:nvCxnSpPr>
        <p:spPr>
          <a:xfrm>
            <a:off x="5099552" y="2593178"/>
            <a:ext cx="9464" cy="119811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7093AEEB-5EA5-48A5-2D0E-47DD032A8CF3}"/>
              </a:ext>
            </a:extLst>
          </p:cNvPr>
          <p:cNvSpPr txBox="1"/>
          <p:nvPr/>
        </p:nvSpPr>
        <p:spPr>
          <a:xfrm>
            <a:off x="3685081" y="2481290"/>
            <a:ext cx="1701951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b" anchorCtr="1">
            <a:spAutoFit/>
          </a:bodyPr>
          <a:lstStyle>
            <a:defPPr>
              <a:defRPr lang="en-US"/>
            </a:defPPr>
            <a:lvl1pPr algn="ctr">
              <a:defRPr sz="2400">
                <a:latin typeface="Avenir Next" panose="020B0503020202020204" pitchFamily="34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Ephesus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7929674-8D48-40CF-FD0D-29E63C196F10}"/>
              </a:ext>
            </a:extLst>
          </p:cNvPr>
          <p:cNvSpPr txBox="1"/>
          <p:nvPr/>
        </p:nvSpPr>
        <p:spPr>
          <a:xfrm>
            <a:off x="6219105" y="2813447"/>
            <a:ext cx="1613673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Romans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11D6037-1EF3-F9E8-27E9-E7C4C5D641F2}"/>
              </a:ext>
            </a:extLst>
          </p:cNvPr>
          <p:cNvSpPr txBox="1"/>
          <p:nvPr/>
        </p:nvSpPr>
        <p:spPr>
          <a:xfrm>
            <a:off x="8961048" y="4743564"/>
            <a:ext cx="2068377" cy="1908215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Ephesians</a:t>
            </a:r>
            <a:br>
              <a:rPr lang="en-US" sz="2800" dirty="0"/>
            </a:br>
            <a:r>
              <a:rPr lang="en-US" sz="2800" dirty="0"/>
              <a:t>Philippians</a:t>
            </a:r>
            <a:br>
              <a:rPr lang="en-US" sz="2800" dirty="0"/>
            </a:br>
            <a:r>
              <a:rPr lang="en-US" sz="2800" dirty="0"/>
              <a:t>Colossians</a:t>
            </a:r>
            <a:br>
              <a:rPr lang="en-US" sz="2800" dirty="0"/>
            </a:br>
            <a:r>
              <a:rPr lang="en-US" sz="2800" dirty="0"/>
              <a:t>Philemon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3B6657A8-0091-0383-D4F5-E74B2D712389}"/>
              </a:ext>
            </a:extLst>
          </p:cNvPr>
          <p:cNvCxnSpPr>
            <a:cxnSpLocks/>
          </p:cNvCxnSpPr>
          <p:nvPr/>
        </p:nvCxnSpPr>
        <p:spPr>
          <a:xfrm>
            <a:off x="9768285" y="2414263"/>
            <a:ext cx="0" cy="230035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215F750-0479-41B2-9180-F1C0B05D17E0}"/>
              </a:ext>
            </a:extLst>
          </p:cNvPr>
          <p:cNvSpPr txBox="1"/>
          <p:nvPr/>
        </p:nvSpPr>
        <p:spPr>
          <a:xfrm>
            <a:off x="9768284" y="3697124"/>
            <a:ext cx="1843055" cy="1046440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1 Timothy</a:t>
            </a:r>
            <a:br>
              <a:rPr lang="en-US" sz="2800" dirty="0"/>
            </a:br>
            <a:r>
              <a:rPr lang="en-US" sz="2800" dirty="0"/>
              <a:t>Titus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6477D722-0FAE-ADE2-2198-F2D7ECB67A31}"/>
              </a:ext>
            </a:extLst>
          </p:cNvPr>
          <p:cNvCxnSpPr>
            <a:cxnSpLocks/>
            <a:endCxn id="135" idx="1"/>
          </p:cNvCxnSpPr>
          <p:nvPr/>
        </p:nvCxnSpPr>
        <p:spPr>
          <a:xfrm>
            <a:off x="10389430" y="2067994"/>
            <a:ext cx="0" cy="132135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742022F0-CDE0-1610-3C0A-57F15359D075}"/>
              </a:ext>
            </a:extLst>
          </p:cNvPr>
          <p:cNvSpPr txBox="1"/>
          <p:nvPr/>
        </p:nvSpPr>
        <p:spPr>
          <a:xfrm>
            <a:off x="10389430" y="3081571"/>
            <a:ext cx="1959595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2 Timothy</a:t>
            </a:r>
          </a:p>
        </p:txBody>
      </p:sp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1B7A7A73-F680-3D38-3936-AA68480B67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028067"/>
              </p:ext>
            </p:extLst>
          </p:nvPr>
        </p:nvGraphicFramePr>
        <p:xfrm>
          <a:off x="0" y="2021840"/>
          <a:ext cx="12192004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val="397217672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06570734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8800065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417106941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8162267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68801155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4740615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47692431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97069298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82073638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18962582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30190079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11934137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3521695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08263031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92907876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403342765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87010912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8350643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58295078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8188375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720098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46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47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48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49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50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53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54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55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58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60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63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64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65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634473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C7AAE-63B3-5281-448A-7B20FF740E59}"/>
              </a:ext>
            </a:extLst>
          </p:cNvPr>
          <p:cNvSpPr txBox="1">
            <a:spLocks/>
          </p:cNvSpPr>
          <p:nvPr/>
        </p:nvSpPr>
        <p:spPr>
          <a:xfrm>
            <a:off x="4428095" y="6365131"/>
            <a:ext cx="3925450" cy="574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Dates from the ESV Study Bible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9DDDFDB2-70AE-2598-8AE2-CA2D0CEED088}"/>
              </a:ext>
            </a:extLst>
          </p:cNvPr>
          <p:cNvSpPr/>
          <p:nvPr/>
        </p:nvSpPr>
        <p:spPr>
          <a:xfrm>
            <a:off x="2772651" y="2469071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1A8B372B-A588-407D-AEAB-FFC7605213CA}"/>
              </a:ext>
            </a:extLst>
          </p:cNvPr>
          <p:cNvSpPr>
            <a:spLocks noChangeAspect="1"/>
          </p:cNvSpPr>
          <p:nvPr/>
        </p:nvSpPr>
        <p:spPr>
          <a:xfrm>
            <a:off x="5504053" y="2602012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615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AF3A4-E2ED-259F-F386-94498F702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2EDA-8C69-97A1-4E9E-B5C924FF1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Ephesians, week 1: an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F385B3-5516-68D2-6F29-C4D06D9B3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resources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city of Ephesus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Ephesus in the Bible</a:t>
            </a:r>
          </a:p>
          <a:p>
            <a:pPr marL="920750" indent="-460375"/>
            <a:r>
              <a:rPr lang="en-US" dirty="0"/>
              <a:t>The letter to the Ephesians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series</a:t>
            </a:r>
          </a:p>
        </p:txBody>
      </p:sp>
    </p:spTree>
    <p:extLst>
      <p:ext uri="{BB962C8B-B14F-4D97-AF65-F5344CB8AC3E}">
        <p14:creationId xmlns:p14="http://schemas.microsoft.com/office/powerpoint/2010/main" val="22306303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AC608-1230-54E6-FE75-BE52045FA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F5FED48-3950-63B3-0AF4-E70A3819D4C4}"/>
              </a:ext>
            </a:extLst>
          </p:cNvPr>
          <p:cNvCxnSpPr>
            <a:cxnSpLocks/>
          </p:cNvCxnSpPr>
          <p:nvPr/>
        </p:nvCxnSpPr>
        <p:spPr>
          <a:xfrm>
            <a:off x="8944354" y="2297152"/>
            <a:ext cx="0" cy="42193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3BC777D-3ADF-1465-4799-31B73D47DE77}"/>
              </a:ext>
            </a:extLst>
          </p:cNvPr>
          <p:cNvCxnSpPr>
            <a:cxnSpLocks/>
            <a:endCxn id="123" idx="1"/>
          </p:cNvCxnSpPr>
          <p:nvPr/>
        </p:nvCxnSpPr>
        <p:spPr>
          <a:xfrm flipH="1">
            <a:off x="6219105" y="2167248"/>
            <a:ext cx="1" cy="95397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BB61B72-4001-2158-AFE1-928D93BDF277}"/>
              </a:ext>
            </a:extLst>
          </p:cNvPr>
          <p:cNvSpPr txBox="1"/>
          <p:nvPr/>
        </p:nvSpPr>
        <p:spPr>
          <a:xfrm>
            <a:off x="10133398" y="0"/>
            <a:ext cx="1181147" cy="20218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Prison in Rome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1A9DBCE-CB67-BC26-49AC-531354D43F1D}"/>
              </a:ext>
            </a:extLst>
          </p:cNvPr>
          <p:cNvSpPr txBox="1"/>
          <p:nvPr/>
        </p:nvSpPr>
        <p:spPr>
          <a:xfrm>
            <a:off x="8016790" y="0"/>
            <a:ext cx="1375112" cy="20218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Prison in Rome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C299A1-7482-59FF-382D-64F312C083B3}"/>
              </a:ext>
            </a:extLst>
          </p:cNvPr>
          <p:cNvSpPr txBox="1"/>
          <p:nvPr/>
        </p:nvSpPr>
        <p:spPr>
          <a:xfrm>
            <a:off x="6551184" y="0"/>
            <a:ext cx="1139401" cy="20218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vert270"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Prison in Caesarea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972E015-288F-C6BF-2808-0E6A8FE4618F}"/>
              </a:ext>
            </a:extLst>
          </p:cNvPr>
          <p:cNvSpPr txBox="1"/>
          <p:nvPr/>
        </p:nvSpPr>
        <p:spPr>
          <a:xfrm>
            <a:off x="3489686" y="0"/>
            <a:ext cx="2911114" cy="2021839"/>
          </a:xfrm>
          <a:prstGeom prst="rect">
            <a:avLst/>
          </a:prstGeom>
          <a:solidFill>
            <a:srgbClr val="4D763F"/>
          </a:solidFill>
        </p:spPr>
        <p:txBody>
          <a:bodyPr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Third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816916E-58A4-34BB-5F14-AEED99C05176}"/>
              </a:ext>
            </a:extLst>
          </p:cNvPr>
          <p:cNvSpPr txBox="1"/>
          <p:nvPr/>
        </p:nvSpPr>
        <p:spPr>
          <a:xfrm>
            <a:off x="1574800" y="1"/>
            <a:ext cx="1608749" cy="2021839"/>
          </a:xfrm>
          <a:prstGeom prst="rect">
            <a:avLst/>
          </a:prstGeom>
          <a:solidFill>
            <a:srgbClr val="4D763F"/>
          </a:solidFill>
        </p:spPr>
        <p:txBody>
          <a:bodyPr wrap="square" lIns="91440" tIns="91440" rIns="91440" bIns="91440" rtlCol="0" anchor="b" anchorCtr="1">
            <a:noAutofit/>
          </a:bodyPr>
          <a:lstStyle>
            <a:defPPr>
              <a:defRPr lang="en-US"/>
            </a:defPPr>
            <a:lvl1pPr algn="ctr"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Second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28E8199-3D99-7D2E-6537-51585E1DE7FA}"/>
              </a:ext>
            </a:extLst>
          </p:cNvPr>
          <p:cNvSpPr txBox="1"/>
          <p:nvPr/>
        </p:nvSpPr>
        <p:spPr>
          <a:xfrm>
            <a:off x="0" y="0"/>
            <a:ext cx="885524" cy="2021840"/>
          </a:xfrm>
          <a:prstGeom prst="rect">
            <a:avLst/>
          </a:prstGeom>
          <a:solidFill>
            <a:srgbClr val="4D763F"/>
          </a:solidFill>
        </p:spPr>
        <p:txBody>
          <a:bodyPr wrap="square" lIns="91440" tIns="91440" rIns="91440" bIns="91440" rtlCol="0" anchor="b" anchorCtr="1"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venir Next" panose="020B0503020202020204" pitchFamily="34" charset="0"/>
              </a:rPr>
              <a:t>First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E30B1D5-AF7D-9188-0175-2F2E32E2F6A8}"/>
              </a:ext>
            </a:extLst>
          </p:cNvPr>
          <p:cNvSpPr txBox="1"/>
          <p:nvPr/>
        </p:nvSpPr>
        <p:spPr>
          <a:xfrm>
            <a:off x="1340702" y="5943892"/>
            <a:ext cx="1709215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 algn="ctr">
              <a:defRPr sz="2400">
                <a:latin typeface="Avenir Next" panose="020B0503020202020204" pitchFamily="34" charset="0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</a:rPr>
              <a:t>Galatians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171AC52-1F9C-3995-D441-73CC5DEA704D}"/>
              </a:ext>
            </a:extLst>
          </p:cNvPr>
          <p:cNvCxnSpPr>
            <a:cxnSpLocks/>
            <a:endCxn id="85" idx="1"/>
          </p:cNvCxnSpPr>
          <p:nvPr/>
        </p:nvCxnSpPr>
        <p:spPr>
          <a:xfrm>
            <a:off x="1340702" y="2347884"/>
            <a:ext cx="0" cy="390378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5CA15F5-9099-6274-D0D9-C71D96060E93}"/>
              </a:ext>
            </a:extLst>
          </p:cNvPr>
          <p:cNvCxnSpPr>
            <a:cxnSpLocks/>
            <a:endCxn id="93" idx="1"/>
          </p:cNvCxnSpPr>
          <p:nvPr/>
        </p:nvCxnSpPr>
        <p:spPr>
          <a:xfrm flipH="1">
            <a:off x="1913650" y="2348802"/>
            <a:ext cx="16392" cy="328915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AC6343E-A3D2-25C3-4BCE-9D59E09FB614}"/>
              </a:ext>
            </a:extLst>
          </p:cNvPr>
          <p:cNvSpPr txBox="1"/>
          <p:nvPr/>
        </p:nvSpPr>
        <p:spPr>
          <a:xfrm>
            <a:off x="1913650" y="5330175"/>
            <a:ext cx="3048409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 algn="ctr">
              <a:defRPr sz="2400">
                <a:latin typeface="Avenir Next" panose="020B0503020202020204" pitchFamily="34" charset="0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</a:rPr>
              <a:t>1 Thessalonians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294C9F0-FD37-B113-56A8-9D982CD35F5B}"/>
              </a:ext>
            </a:extLst>
          </p:cNvPr>
          <p:cNvSpPr txBox="1"/>
          <p:nvPr/>
        </p:nvSpPr>
        <p:spPr>
          <a:xfrm>
            <a:off x="2732352" y="4714622"/>
            <a:ext cx="2850059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2 Thessalonians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0903D97-E0CB-5797-9383-A5CFD685B772}"/>
              </a:ext>
            </a:extLst>
          </p:cNvPr>
          <p:cNvCxnSpPr>
            <a:cxnSpLocks/>
            <a:endCxn id="94" idx="1"/>
          </p:cNvCxnSpPr>
          <p:nvPr/>
        </p:nvCxnSpPr>
        <p:spPr>
          <a:xfrm flipH="1">
            <a:off x="2732352" y="2347884"/>
            <a:ext cx="1" cy="267451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BCFF2E89-0AD3-AF4F-635F-AA82480B1E17}"/>
              </a:ext>
            </a:extLst>
          </p:cNvPr>
          <p:cNvSpPr txBox="1"/>
          <p:nvPr/>
        </p:nvSpPr>
        <p:spPr>
          <a:xfrm>
            <a:off x="3814610" y="4099069"/>
            <a:ext cx="3048395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1 Corinthians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62F35D5-34C3-DC0C-17E7-8A8D294632B3}"/>
              </a:ext>
            </a:extLst>
          </p:cNvPr>
          <p:cNvCxnSpPr>
            <a:cxnSpLocks/>
            <a:endCxn id="99" idx="1"/>
          </p:cNvCxnSpPr>
          <p:nvPr/>
        </p:nvCxnSpPr>
        <p:spPr>
          <a:xfrm flipH="1">
            <a:off x="3814610" y="2848268"/>
            <a:ext cx="1" cy="155857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04A74B2A-0A48-67AC-193A-1EBA88523A3C}"/>
              </a:ext>
            </a:extLst>
          </p:cNvPr>
          <p:cNvSpPr txBox="1"/>
          <p:nvPr/>
        </p:nvSpPr>
        <p:spPr>
          <a:xfrm>
            <a:off x="5109016" y="3483516"/>
            <a:ext cx="2393979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2 Corinthians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212C88F-8BB6-DCEC-96B8-FC7A7D5D9A0B}"/>
              </a:ext>
            </a:extLst>
          </p:cNvPr>
          <p:cNvCxnSpPr>
            <a:cxnSpLocks/>
            <a:endCxn id="109" idx="1"/>
          </p:cNvCxnSpPr>
          <p:nvPr/>
        </p:nvCxnSpPr>
        <p:spPr>
          <a:xfrm>
            <a:off x="5099552" y="2593178"/>
            <a:ext cx="9464" cy="119811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8C826695-4A94-2E70-E353-A39EF736147E}"/>
              </a:ext>
            </a:extLst>
          </p:cNvPr>
          <p:cNvSpPr txBox="1"/>
          <p:nvPr/>
        </p:nvSpPr>
        <p:spPr>
          <a:xfrm>
            <a:off x="3685081" y="2481290"/>
            <a:ext cx="1701951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b" anchorCtr="1">
            <a:spAutoFit/>
          </a:bodyPr>
          <a:lstStyle>
            <a:defPPr>
              <a:defRPr lang="en-US"/>
            </a:defPPr>
            <a:lvl1pPr algn="ctr">
              <a:defRPr sz="2400">
                <a:latin typeface="Avenir Next" panose="020B0503020202020204" pitchFamily="34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Ephesus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1E20446-8BD8-BBE8-8E4E-AAEC6C6FB15F}"/>
              </a:ext>
            </a:extLst>
          </p:cNvPr>
          <p:cNvSpPr txBox="1"/>
          <p:nvPr/>
        </p:nvSpPr>
        <p:spPr>
          <a:xfrm>
            <a:off x="6219105" y="2813447"/>
            <a:ext cx="1613673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Romans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CA96865-9FD2-9E8A-04A8-E84624AF1503}"/>
              </a:ext>
            </a:extLst>
          </p:cNvPr>
          <p:cNvSpPr txBox="1"/>
          <p:nvPr/>
        </p:nvSpPr>
        <p:spPr>
          <a:xfrm>
            <a:off x="8961048" y="4743564"/>
            <a:ext cx="2068377" cy="1908215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>
                <a:solidFill>
                  <a:srgbClr val="FFFF00"/>
                </a:solidFill>
              </a:rPr>
              <a:t>Ephesians</a:t>
            </a:r>
            <a:br>
              <a:rPr lang="en-US" sz="2800" dirty="0"/>
            </a:br>
            <a:r>
              <a:rPr lang="en-US" sz="2800" dirty="0"/>
              <a:t>Philippians</a:t>
            </a:r>
            <a:br>
              <a:rPr lang="en-US" sz="2800" dirty="0"/>
            </a:br>
            <a:r>
              <a:rPr lang="en-US" sz="2800" dirty="0"/>
              <a:t>Colossians</a:t>
            </a:r>
            <a:br>
              <a:rPr lang="en-US" sz="2800" dirty="0"/>
            </a:br>
            <a:r>
              <a:rPr lang="en-US" sz="2800" dirty="0"/>
              <a:t>Philemon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F73C8D87-E38C-213C-0C01-8D47A04457C7}"/>
              </a:ext>
            </a:extLst>
          </p:cNvPr>
          <p:cNvCxnSpPr>
            <a:cxnSpLocks/>
          </p:cNvCxnSpPr>
          <p:nvPr/>
        </p:nvCxnSpPr>
        <p:spPr>
          <a:xfrm>
            <a:off x="9768285" y="2414263"/>
            <a:ext cx="0" cy="230035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5D0870FD-9F53-BEA1-D6CB-0D0C8DF4D6AE}"/>
              </a:ext>
            </a:extLst>
          </p:cNvPr>
          <p:cNvSpPr txBox="1"/>
          <p:nvPr/>
        </p:nvSpPr>
        <p:spPr>
          <a:xfrm>
            <a:off x="9768284" y="3697124"/>
            <a:ext cx="1843055" cy="1046440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1 Timothy</a:t>
            </a:r>
            <a:br>
              <a:rPr lang="en-US" sz="2800" dirty="0"/>
            </a:br>
            <a:r>
              <a:rPr lang="en-US" sz="2800" dirty="0"/>
              <a:t>Titus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E2B30B53-7244-B30B-0D9B-DCD499355733}"/>
              </a:ext>
            </a:extLst>
          </p:cNvPr>
          <p:cNvCxnSpPr>
            <a:cxnSpLocks/>
            <a:endCxn id="135" idx="1"/>
          </p:cNvCxnSpPr>
          <p:nvPr/>
        </p:nvCxnSpPr>
        <p:spPr>
          <a:xfrm>
            <a:off x="10389430" y="2067994"/>
            <a:ext cx="0" cy="132135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9DC9DA1A-4448-1B8F-C692-2B9EE3812583}"/>
              </a:ext>
            </a:extLst>
          </p:cNvPr>
          <p:cNvSpPr txBox="1"/>
          <p:nvPr/>
        </p:nvSpPr>
        <p:spPr>
          <a:xfrm>
            <a:off x="10389430" y="3081571"/>
            <a:ext cx="1959595" cy="615553"/>
          </a:xfrm>
          <a:prstGeom prst="rect">
            <a:avLst/>
          </a:prstGeom>
          <a:noFill/>
        </p:spPr>
        <p:txBody>
          <a:bodyPr wrap="square" lIns="91440" tIns="91440" rIns="91440" bIns="91440" rtlCol="0" anchor="ctr" anchorCtr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 sz="2800" dirty="0"/>
              <a:t>2 Timothy</a:t>
            </a:r>
          </a:p>
        </p:txBody>
      </p:sp>
      <p:graphicFrame>
        <p:nvGraphicFramePr>
          <p:cNvPr id="83" name="Table 82">
            <a:extLst>
              <a:ext uri="{FF2B5EF4-FFF2-40B4-BE49-F238E27FC236}">
                <a16:creationId xmlns:a16="http://schemas.microsoft.com/office/drawing/2014/main" id="{DD821D21-6B1A-215A-FF85-F7EF6EACA036}"/>
              </a:ext>
            </a:extLst>
          </p:cNvPr>
          <p:cNvGraphicFramePr>
            <a:graphicFrameLocks noGrp="1"/>
          </p:cNvGraphicFramePr>
          <p:nvPr/>
        </p:nvGraphicFramePr>
        <p:xfrm>
          <a:off x="0" y="2021840"/>
          <a:ext cx="12192004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2">
                  <a:extLst>
                    <a:ext uri="{9D8B030D-6E8A-4147-A177-3AD203B41FA5}">
                      <a16:colId xmlns:a16="http://schemas.microsoft.com/office/drawing/2014/main" val="397217672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06570734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8800065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417106941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8162267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68801155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4740615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47692431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970692981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82073638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189625822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30190079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11934137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35216955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082630317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92907876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4033427654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3870109128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83506430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582950780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818837506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2720098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46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47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48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49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50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53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54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55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58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59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60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63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64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65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66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Avenir Next" panose="020B0503020202020204" pitchFamily="34" charset="0"/>
                        </a:rPr>
                        <a:t>67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26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634473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BA04D-4A7C-20A4-A507-386A7E8FAD55}"/>
              </a:ext>
            </a:extLst>
          </p:cNvPr>
          <p:cNvSpPr txBox="1">
            <a:spLocks/>
          </p:cNvSpPr>
          <p:nvPr/>
        </p:nvSpPr>
        <p:spPr>
          <a:xfrm>
            <a:off x="4428095" y="6365131"/>
            <a:ext cx="3925450" cy="574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Dates from the ESV Study Bible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94AEC3EF-6E61-0220-3F54-D68C67E42B67}"/>
              </a:ext>
            </a:extLst>
          </p:cNvPr>
          <p:cNvSpPr/>
          <p:nvPr/>
        </p:nvSpPr>
        <p:spPr>
          <a:xfrm>
            <a:off x="2772651" y="2469071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A9FCC3DE-3502-4729-9C64-05EBFF60292D}"/>
              </a:ext>
            </a:extLst>
          </p:cNvPr>
          <p:cNvSpPr>
            <a:spLocks noChangeAspect="1"/>
          </p:cNvSpPr>
          <p:nvPr/>
        </p:nvSpPr>
        <p:spPr>
          <a:xfrm>
            <a:off x="5504053" y="2602012"/>
            <a:ext cx="182880" cy="18288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06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5995A-8269-4E92-8148-B4925DAEA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DABDB-EA0C-D0E9-5F8A-ADD8D31B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nouns (and one verb)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332F24-EE47-8CFE-7376-71CF15EA3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997"/>
            <a:ext cx="3492650" cy="4026429"/>
          </a:xfrm>
        </p:spPr>
        <p:txBody>
          <a:bodyPr/>
          <a:lstStyle/>
          <a:p>
            <a:pPr marL="920750" indent="-460375"/>
            <a:r>
              <a:rPr lang="en-US" sz="3200" dirty="0"/>
              <a:t>Christ (46)</a:t>
            </a:r>
          </a:p>
          <a:p>
            <a:pPr marL="920750" indent="-460375"/>
            <a:r>
              <a:rPr lang="en-US" sz="3200" dirty="0"/>
              <a:t>God (31)</a:t>
            </a:r>
          </a:p>
          <a:p>
            <a:pPr marL="920750" indent="-460375"/>
            <a:r>
              <a:rPr lang="en-US" sz="3200" dirty="0"/>
              <a:t>Lord (26)</a:t>
            </a:r>
          </a:p>
          <a:p>
            <a:pPr marL="920750" indent="-460375"/>
            <a:r>
              <a:rPr lang="en-US" sz="3200" dirty="0"/>
              <a:t>Jesus (20)</a:t>
            </a:r>
          </a:p>
          <a:p>
            <a:pPr marL="920750" indent="-460375"/>
            <a:r>
              <a:rPr lang="en-US" sz="3200" dirty="0"/>
              <a:t>Spirit (14)</a:t>
            </a:r>
          </a:p>
          <a:p>
            <a:pPr marL="920750" indent="-460375"/>
            <a:r>
              <a:rPr lang="en-US" sz="3200" dirty="0"/>
              <a:t>Grace (12)</a:t>
            </a:r>
          </a:p>
          <a:p>
            <a:pPr marL="920750" indent="-460375"/>
            <a:r>
              <a:rPr lang="en-US" sz="3200" dirty="0"/>
              <a:t>Father (11)</a:t>
            </a:r>
          </a:p>
          <a:p>
            <a:pPr marL="920750" indent="-460375"/>
            <a:r>
              <a:rPr lang="en-US" sz="3200" dirty="0"/>
              <a:t>Love (10/10)</a:t>
            </a:r>
          </a:p>
          <a:p>
            <a:pPr marL="920750" indent="-460375"/>
            <a:r>
              <a:rPr lang="en-US" sz="3200" dirty="0"/>
              <a:t>Human (9)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3612E76-C7DD-E38F-2D3C-5BC8C0042BC0}"/>
              </a:ext>
            </a:extLst>
          </p:cNvPr>
          <p:cNvSpPr txBox="1">
            <a:spLocks/>
          </p:cNvSpPr>
          <p:nvPr/>
        </p:nvSpPr>
        <p:spPr>
          <a:xfrm>
            <a:off x="4221480" y="1673996"/>
            <a:ext cx="3379694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sz="3200" dirty="0"/>
              <a:t>Wife (9)</a:t>
            </a:r>
          </a:p>
          <a:p>
            <a:pPr marL="920750" indent="-460375"/>
            <a:r>
              <a:rPr lang="en-US" sz="3200" dirty="0"/>
              <a:t>Church (9)</a:t>
            </a:r>
          </a:p>
          <a:p>
            <a:pPr marL="920750" indent="-460375"/>
            <a:r>
              <a:rPr lang="en-US" sz="3200" dirty="0"/>
              <a:t>Flesh (9)</a:t>
            </a:r>
          </a:p>
          <a:p>
            <a:pPr marL="920750" indent="-460375"/>
            <a:r>
              <a:rPr lang="en-US" sz="3200" dirty="0"/>
              <a:t>Body (9)</a:t>
            </a:r>
          </a:p>
          <a:p>
            <a:pPr marL="920750" indent="-460375"/>
            <a:r>
              <a:rPr lang="en-US" sz="3200" dirty="0"/>
              <a:t>Glory (8)</a:t>
            </a:r>
          </a:p>
          <a:p>
            <a:pPr marL="920750" indent="-460375"/>
            <a:r>
              <a:rPr lang="en-US" sz="3200" dirty="0"/>
              <a:t>Peace (8)</a:t>
            </a:r>
          </a:p>
          <a:p>
            <a:pPr marL="920750" indent="-460375"/>
            <a:r>
              <a:rPr lang="en-US" sz="3200" dirty="0"/>
              <a:t>Faith (8)</a:t>
            </a:r>
          </a:p>
          <a:p>
            <a:pPr marL="920750" indent="-460375"/>
            <a:r>
              <a:rPr lang="en-US" sz="3200" dirty="0"/>
              <a:t>World (7)</a:t>
            </a:r>
          </a:p>
          <a:p>
            <a:pPr marL="920750" indent="-460375"/>
            <a:r>
              <a:rPr lang="en-US" sz="3200" dirty="0"/>
              <a:t>Husband (7)</a:t>
            </a:r>
            <a:endParaRPr lang="en-US" sz="3200" b="1" dirty="0"/>
          </a:p>
          <a:p>
            <a:pPr marL="920750" indent="-460375"/>
            <a:endParaRPr lang="en-US" sz="32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5D62671-2450-665A-CD34-6595CF3B8F9C}"/>
              </a:ext>
            </a:extLst>
          </p:cNvPr>
          <p:cNvSpPr txBox="1">
            <a:spLocks/>
          </p:cNvSpPr>
          <p:nvPr/>
        </p:nvSpPr>
        <p:spPr>
          <a:xfrm>
            <a:off x="7601174" y="1680556"/>
            <a:ext cx="3492650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sz="3200" dirty="0"/>
              <a:t>Desire (7)</a:t>
            </a:r>
          </a:p>
          <a:p>
            <a:pPr marL="920750" indent="-460375"/>
            <a:r>
              <a:rPr lang="en-US" sz="3200" dirty="0"/>
              <a:t>Truth (6)</a:t>
            </a:r>
          </a:p>
          <a:p>
            <a:pPr marL="920750" indent="-460375"/>
            <a:r>
              <a:rPr lang="en-US" sz="3200" dirty="0"/>
              <a:t>Heart (6)</a:t>
            </a:r>
          </a:p>
          <a:p>
            <a:pPr marL="920750" indent="-460375"/>
            <a:r>
              <a:rPr lang="en-US" sz="3200" dirty="0"/>
              <a:t>Mystery (6)</a:t>
            </a:r>
          </a:p>
          <a:p>
            <a:pPr marL="920750" indent="-460375"/>
            <a:r>
              <a:rPr lang="en-US" sz="3200" dirty="0"/>
              <a:t>Power (5)</a:t>
            </a:r>
          </a:p>
          <a:p>
            <a:pPr marL="920750" indent="-460375"/>
            <a:r>
              <a:rPr lang="en-US" sz="3200" dirty="0"/>
              <a:t>Gentiles (5)</a:t>
            </a:r>
          </a:p>
          <a:p>
            <a:pPr marL="920750" indent="-460375"/>
            <a:r>
              <a:rPr lang="en-US" sz="3200" dirty="0"/>
              <a:t>Wealth (5)</a:t>
            </a:r>
          </a:p>
          <a:p>
            <a:pPr marL="920750" indent="-460375"/>
            <a:r>
              <a:rPr lang="en-US" sz="3200" dirty="0"/>
              <a:t>Child (5)</a:t>
            </a:r>
          </a:p>
          <a:p>
            <a:pPr marL="920750" indent="-460375"/>
            <a:r>
              <a:rPr lang="en-US" sz="3200" dirty="0"/>
              <a:t>Light (5)</a:t>
            </a:r>
          </a:p>
          <a:p>
            <a:pPr marL="920750" indent="-460375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5670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A44E0-6CD4-9856-4DB5-6EBC74149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464EF-C848-BFF0-665B-FFF753FA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nouns (and one verb) </a:t>
            </a:r>
            <a:r>
              <a:rPr lang="en-US" dirty="0">
                <a:solidFill>
                  <a:srgbClr val="FFFF00"/>
                </a:solidFill>
              </a:rPr>
              <a:t>(even)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6B1AB9-276E-3C5D-1B41-A63ED318F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997"/>
            <a:ext cx="3492650" cy="4026429"/>
          </a:xfrm>
        </p:spPr>
        <p:txBody>
          <a:bodyPr/>
          <a:lstStyle/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Christ (46)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God (31)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Lord (26)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Jesus (20)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Spirit (14)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Grace (12)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Father (11)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Love</a:t>
            </a:r>
            <a:r>
              <a:rPr lang="en-US" sz="3200" dirty="0"/>
              <a:t> (</a:t>
            </a:r>
            <a:r>
              <a:rPr lang="en-US" sz="3200" dirty="0">
                <a:solidFill>
                  <a:srgbClr val="FFFF00"/>
                </a:solidFill>
              </a:rPr>
              <a:t>10</a:t>
            </a:r>
            <a:r>
              <a:rPr lang="en-US" sz="3200" dirty="0"/>
              <a:t>/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r>
              <a:rPr lang="en-US" sz="3200" dirty="0"/>
              <a:t>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Human (9)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2F888A5-FDE8-54C0-101C-1A0BE8FEDA3E}"/>
              </a:ext>
            </a:extLst>
          </p:cNvPr>
          <p:cNvSpPr txBox="1">
            <a:spLocks/>
          </p:cNvSpPr>
          <p:nvPr/>
        </p:nvSpPr>
        <p:spPr>
          <a:xfrm>
            <a:off x="4221480" y="1673996"/>
            <a:ext cx="3379694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Wife (9)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Church (9)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Flesh (9)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 (9)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Glory (8)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Peace (8)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Faith (8)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 (7)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Husband (7)</a:t>
            </a:r>
          </a:p>
          <a:p>
            <a:pPr marL="920750" indent="-460375"/>
            <a:endParaRPr lang="en-US" sz="32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C64ED1F-2D8F-A842-F54B-0FACBE906C08}"/>
              </a:ext>
            </a:extLst>
          </p:cNvPr>
          <p:cNvSpPr txBox="1">
            <a:spLocks/>
          </p:cNvSpPr>
          <p:nvPr/>
        </p:nvSpPr>
        <p:spPr>
          <a:xfrm>
            <a:off x="7601174" y="1680556"/>
            <a:ext cx="3492650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Desire (7)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Truth (6)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Heart (6)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Mystery (6)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(5)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Gentiles (5)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Wealth (5)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Child (5)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Light (5)</a:t>
            </a:r>
          </a:p>
          <a:p>
            <a:pPr marL="920750" indent="-460375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575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A1DC6-FF98-39E3-4EDF-D54ABC0D8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D48E-84B2-9760-5AE3-42BEDC37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nouns (and one verb) </a:t>
            </a:r>
            <a:r>
              <a:rPr lang="en-US" dirty="0">
                <a:solidFill>
                  <a:srgbClr val="FFFF00"/>
                </a:solidFill>
              </a:rPr>
              <a:t>(first half)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13F7DA-4379-51E5-7DE7-0215857B8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997"/>
            <a:ext cx="3492650" cy="4026429"/>
          </a:xfrm>
        </p:spPr>
        <p:txBody>
          <a:bodyPr/>
          <a:lstStyle/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Christ (46)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God (31)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Lord (26)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Jesus (20)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Spirit (14)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Grace (12)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Father (11)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Love (10/10)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Human (9)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5A4F5D9-6697-C114-53E0-6F53DFA7C0A2}"/>
              </a:ext>
            </a:extLst>
          </p:cNvPr>
          <p:cNvSpPr txBox="1">
            <a:spLocks/>
          </p:cNvSpPr>
          <p:nvPr/>
        </p:nvSpPr>
        <p:spPr>
          <a:xfrm>
            <a:off x="4221480" y="1673996"/>
            <a:ext cx="3379694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Wife (9)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Church (9)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Flesh (9)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Body (9)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Glory (8)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Peace (8)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Faith (8)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World (7)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Husband (7)</a:t>
            </a:r>
          </a:p>
          <a:p>
            <a:pPr marL="920750" indent="-460375"/>
            <a:endParaRPr lang="en-US" sz="32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07950AF-56C7-E0A9-6BCC-41160FC7BBD6}"/>
              </a:ext>
            </a:extLst>
          </p:cNvPr>
          <p:cNvSpPr txBox="1">
            <a:spLocks/>
          </p:cNvSpPr>
          <p:nvPr/>
        </p:nvSpPr>
        <p:spPr>
          <a:xfrm>
            <a:off x="7601174" y="1680556"/>
            <a:ext cx="3492650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Desire (7)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Truth (6)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Heart (6)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Mystery (6)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Power (5)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Gentiles (5)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Wealth (5)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Child (5)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Light (5)</a:t>
            </a:r>
          </a:p>
          <a:p>
            <a:pPr marL="920750" indent="-460375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6692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6EE5D-2724-BD5A-37E3-2D6DD0246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4181-8D31-4544-A962-F72069629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17378"/>
            <a:ext cx="10808855" cy="1325563"/>
          </a:xfrm>
        </p:spPr>
        <p:txBody>
          <a:bodyPr/>
          <a:lstStyle/>
          <a:p>
            <a:r>
              <a:rPr lang="en-US" dirty="0"/>
              <a:t>The nouns (and one verb) </a:t>
            </a:r>
            <a:r>
              <a:rPr lang="en-US" dirty="0">
                <a:solidFill>
                  <a:srgbClr val="FFFF00"/>
                </a:solidFill>
              </a:rPr>
              <a:t>(second half)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BEF6AF-5019-1E8D-DE28-A03279842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3997"/>
            <a:ext cx="3492650" cy="4026429"/>
          </a:xfrm>
        </p:spPr>
        <p:txBody>
          <a:bodyPr/>
          <a:lstStyle/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Christ (46)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God (31)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Lord (26)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Jesus (20)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Spirit (14)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Grace (12)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Father (11)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Love</a:t>
            </a:r>
            <a:r>
              <a:rPr lang="en-US" sz="3200" dirty="0"/>
              <a:t> (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  <a:r>
              <a:rPr lang="en-US" sz="3200" dirty="0"/>
              <a:t>/</a:t>
            </a:r>
            <a:r>
              <a:rPr lang="en-US" sz="3200" dirty="0">
                <a:solidFill>
                  <a:srgbClr val="FFFF00"/>
                </a:solidFill>
              </a:rPr>
              <a:t>10</a:t>
            </a:r>
            <a:r>
              <a:rPr lang="en-US" sz="3200" dirty="0"/>
              <a:t>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Human (9)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D6D5446-38C2-018F-D594-85804C28EC46}"/>
              </a:ext>
            </a:extLst>
          </p:cNvPr>
          <p:cNvSpPr txBox="1">
            <a:spLocks/>
          </p:cNvSpPr>
          <p:nvPr/>
        </p:nvSpPr>
        <p:spPr>
          <a:xfrm>
            <a:off x="4221480" y="1673996"/>
            <a:ext cx="3379694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Wife (9)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Church (9)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Flesh (9)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Body (9)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Glory (8)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Peace (8)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Faith (8)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 (7)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Husband (7)</a:t>
            </a:r>
            <a:endParaRPr lang="en-US" sz="3200" b="1" dirty="0">
              <a:solidFill>
                <a:srgbClr val="FFFF00"/>
              </a:solidFill>
            </a:endParaRPr>
          </a:p>
          <a:p>
            <a:pPr marL="920750" indent="-460375"/>
            <a:endParaRPr lang="en-US" sz="32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46166FB-3DC4-C8CA-8C72-37250619B0D6}"/>
              </a:ext>
            </a:extLst>
          </p:cNvPr>
          <p:cNvSpPr txBox="1">
            <a:spLocks/>
          </p:cNvSpPr>
          <p:nvPr/>
        </p:nvSpPr>
        <p:spPr>
          <a:xfrm>
            <a:off x="7601174" y="1680556"/>
            <a:ext cx="3492650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Desire (7)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Truth (6)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Heart (6)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Mystery (6)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Power (5)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Gentiles (5)</a:t>
            </a:r>
          </a:p>
          <a:p>
            <a:pPr marL="920750" indent="-460375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Wealth (5)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Child (5)</a:t>
            </a:r>
          </a:p>
          <a:p>
            <a:pPr marL="920750" indent="-460375"/>
            <a:r>
              <a:rPr lang="en-US" sz="3200" dirty="0">
                <a:solidFill>
                  <a:srgbClr val="FFFF00"/>
                </a:solidFill>
              </a:rPr>
              <a:t>Light (5)</a:t>
            </a:r>
          </a:p>
          <a:p>
            <a:pPr marL="920750" indent="-460375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76690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09CDA-708E-EA95-2610-42A3B67AA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254A-7075-1BF6-FAD6-2C965D2D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095182" cy="1325563"/>
          </a:xfrm>
        </p:spPr>
        <p:txBody>
          <a:bodyPr/>
          <a:lstStyle/>
          <a:p>
            <a:r>
              <a:rPr lang="en-US" dirty="0"/>
              <a:t>40 of 41 imperatives are in chapters 4–6</a:t>
            </a:r>
          </a:p>
        </p:txBody>
      </p:sp>
    </p:spTree>
    <p:extLst>
      <p:ext uri="{BB962C8B-B14F-4D97-AF65-F5344CB8AC3E}">
        <p14:creationId xmlns:p14="http://schemas.microsoft.com/office/powerpoint/2010/main" val="3163759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45652-73A0-F6F6-CA88-C38A579F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66D98-789A-EFAC-90FB-F8574D6EC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0DB559-A00B-BA90-AC6F-329CC31C5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533"/>
            <a:ext cx="10690412" cy="4026429"/>
          </a:xfrm>
        </p:spPr>
        <p:txBody>
          <a:bodyPr/>
          <a:lstStyle/>
          <a:p>
            <a:pPr marL="920750" indent="-460375"/>
            <a:r>
              <a:rPr lang="en-US" dirty="0"/>
              <a:t>Ephesians 1–3: who(se) we are</a:t>
            </a:r>
          </a:p>
          <a:p>
            <a:pPr marL="920750" indent="-460375"/>
            <a:endParaRPr lang="en-US" dirty="0"/>
          </a:p>
          <a:p>
            <a:pPr marL="920750" indent="-460375"/>
            <a:r>
              <a:rPr lang="en-US" dirty="0"/>
              <a:t>Ephesians 4–6: what we do as a result</a:t>
            </a:r>
          </a:p>
        </p:txBody>
      </p:sp>
    </p:spTree>
    <p:extLst>
      <p:ext uri="{BB962C8B-B14F-4D97-AF65-F5344CB8AC3E}">
        <p14:creationId xmlns:p14="http://schemas.microsoft.com/office/powerpoint/2010/main" val="42860347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0A269-1333-B153-3AB1-B44282DD3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EAA17-9C3A-53B6-02A2-D0C2C648E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0515600" cy="1325563"/>
          </a:xfrm>
        </p:spPr>
        <p:txBody>
          <a:bodyPr/>
          <a:lstStyle/>
          <a:p>
            <a:r>
              <a:rPr lang="en-US" dirty="0"/>
              <a:t>Ways to think about 1–3 / 4–6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E3A36-7F1C-9B20-E000-90D1E4D55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533"/>
            <a:ext cx="10690412" cy="4026429"/>
          </a:xfrm>
        </p:spPr>
        <p:txBody>
          <a:bodyPr/>
          <a:lstStyle/>
          <a:p>
            <a:pPr marL="920750" indent="-460375"/>
            <a:r>
              <a:rPr lang="en-US" dirty="0"/>
              <a:t>Creed </a:t>
            </a:r>
            <a:r>
              <a:rPr lang="en-US" dirty="0">
                <a:sym typeface="Wingdings" pitchFamily="2" charset="2"/>
              </a:rPr>
              <a:t>/ conduct</a:t>
            </a:r>
            <a:endParaRPr lang="en-US" dirty="0"/>
          </a:p>
          <a:p>
            <a:pPr marL="920750" indent="-460375"/>
            <a:r>
              <a:rPr lang="en-US" dirty="0"/>
              <a:t>Doctrine /</a:t>
            </a:r>
            <a:r>
              <a:rPr lang="en-US" dirty="0">
                <a:sym typeface="Wingdings" pitchFamily="2" charset="2"/>
              </a:rPr>
              <a:t> duty</a:t>
            </a:r>
            <a:endParaRPr lang="en-US" dirty="0"/>
          </a:p>
          <a:p>
            <a:pPr marL="920750" indent="-460375"/>
            <a:r>
              <a:rPr lang="en-US" dirty="0"/>
              <a:t>Foundation /</a:t>
            </a:r>
            <a:r>
              <a:rPr lang="en-US" dirty="0">
                <a:sym typeface="Wingdings" pitchFamily="2" charset="2"/>
              </a:rPr>
              <a:t> fruit</a:t>
            </a:r>
            <a:endParaRPr lang="en-US" dirty="0"/>
          </a:p>
          <a:p>
            <a:pPr marL="920750" indent="-460375"/>
            <a:r>
              <a:rPr lang="en-US" dirty="0"/>
              <a:t>Learn /</a:t>
            </a:r>
            <a:r>
              <a:rPr lang="en-US" dirty="0">
                <a:sym typeface="Wingdings" pitchFamily="2" charset="2"/>
              </a:rPr>
              <a:t> live</a:t>
            </a:r>
            <a:endParaRPr lang="en-US" dirty="0"/>
          </a:p>
          <a:p>
            <a:pPr marL="920750" indent="-460375"/>
            <a:r>
              <a:rPr lang="en-US" dirty="0"/>
              <a:t>Instruct / implement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D83AADE-9DBD-DE4F-3267-39AEE310E8E5}"/>
              </a:ext>
            </a:extLst>
          </p:cNvPr>
          <p:cNvSpPr txBox="1">
            <a:spLocks/>
          </p:cNvSpPr>
          <p:nvPr/>
        </p:nvSpPr>
        <p:spPr>
          <a:xfrm>
            <a:off x="6539345" y="2149537"/>
            <a:ext cx="5652655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dirty="0"/>
              <a:t>Orthodoxy /</a:t>
            </a:r>
            <a:r>
              <a:rPr lang="en-US" dirty="0">
                <a:sym typeface="Wingdings" pitchFamily="2" charset="2"/>
              </a:rPr>
              <a:t> orthopraxy</a:t>
            </a:r>
            <a:endParaRPr lang="en-US" dirty="0"/>
          </a:p>
          <a:p>
            <a:pPr marL="920750" indent="-460375"/>
            <a:r>
              <a:rPr lang="en-US" dirty="0"/>
              <a:t>Principle /</a:t>
            </a:r>
            <a:r>
              <a:rPr lang="en-US" dirty="0">
                <a:sym typeface="Wingdings" pitchFamily="2" charset="2"/>
              </a:rPr>
              <a:t> practice</a:t>
            </a:r>
            <a:endParaRPr lang="en-US" dirty="0"/>
          </a:p>
          <a:p>
            <a:pPr marL="920750" indent="-460375"/>
            <a:r>
              <a:rPr lang="en-US" dirty="0"/>
              <a:t>Reality /</a:t>
            </a:r>
            <a:r>
              <a:rPr lang="en-US" dirty="0">
                <a:sym typeface="Wingdings" pitchFamily="2" charset="2"/>
              </a:rPr>
              <a:t> response</a:t>
            </a:r>
            <a:endParaRPr lang="en-US" dirty="0"/>
          </a:p>
          <a:p>
            <a:pPr marL="920750" indent="-460375"/>
            <a:r>
              <a:rPr lang="en-US" dirty="0"/>
              <a:t>Understand / </a:t>
            </a:r>
            <a:r>
              <a:rPr lang="en-US" dirty="0">
                <a:sym typeface="Wingdings" pitchFamily="2" charset="2"/>
              </a:rPr>
              <a:t>undertake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5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83D12B36-21C3-620B-3412-21FC83B96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276" y="935245"/>
            <a:ext cx="5791200" cy="5454152"/>
          </a:xfrm>
        </p:spPr>
        <p:txBody>
          <a:bodyPr/>
          <a:lstStyle/>
          <a:p>
            <a:pPr marL="7938" indent="0">
              <a:buNone/>
            </a:pPr>
            <a:r>
              <a:rPr lang="en-US" b="1" dirty="0"/>
              <a:t>Visitors</a:t>
            </a:r>
            <a:r>
              <a:rPr lang="en-US" dirty="0"/>
              <a:t>: loan you</a:t>
            </a:r>
            <a:br>
              <a:rPr lang="en-US" dirty="0"/>
            </a:br>
            <a:r>
              <a:rPr lang="en-US" dirty="0"/>
              <a:t>a copy for today</a:t>
            </a:r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r>
              <a:rPr lang="en-US" b="1" dirty="0"/>
              <a:t>Members</a:t>
            </a:r>
            <a:r>
              <a:rPr lang="en-US" dirty="0"/>
              <a:t>: get a</a:t>
            </a:r>
            <a:br>
              <a:rPr lang="en-US" dirty="0"/>
            </a:br>
            <a:r>
              <a:rPr lang="en-US" dirty="0"/>
              <a:t>print edition</a:t>
            </a:r>
          </a:p>
          <a:p>
            <a:pPr marL="7938" indent="0">
              <a:buNone/>
            </a:pPr>
            <a:endParaRPr lang="en-US" dirty="0"/>
          </a:p>
          <a:p>
            <a:pPr marL="7938" indent="0">
              <a:buNone/>
            </a:pPr>
            <a:r>
              <a:rPr lang="en-US" b="1" dirty="0"/>
              <a:t>Online</a:t>
            </a:r>
            <a:r>
              <a:rPr lang="en-US" dirty="0"/>
              <a:t>: visit OurSundaySchool.com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F6B86-A849-40BA-ED10-BC4EEC30B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889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410A8-2B7B-86E1-A741-4A86DF83E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2BAD-B9CD-B1AA-0653-F25BD120C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0515600" cy="1325563"/>
          </a:xfrm>
        </p:spPr>
        <p:txBody>
          <a:bodyPr/>
          <a:lstStyle/>
          <a:p>
            <a:r>
              <a:rPr lang="en-US" dirty="0"/>
              <a:t>Ways to think about 1–3 / 4–6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ABB541-84A1-586B-93F5-E87B90561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533"/>
            <a:ext cx="10690412" cy="4026429"/>
          </a:xfrm>
        </p:spPr>
        <p:txBody>
          <a:bodyPr/>
          <a:lstStyle/>
          <a:p>
            <a:pPr marL="920750" indent="-460375"/>
            <a:r>
              <a:rPr lang="en-US" dirty="0"/>
              <a:t>Creed </a:t>
            </a:r>
            <a:r>
              <a:rPr lang="en-US" dirty="0">
                <a:sym typeface="Wingdings" pitchFamily="2" charset="2"/>
              </a:rPr>
              <a:t>/ conduct</a:t>
            </a:r>
            <a:endParaRPr lang="en-US" dirty="0"/>
          </a:p>
          <a:p>
            <a:pPr marL="920750" indent="-460375"/>
            <a:r>
              <a:rPr lang="en-US" dirty="0"/>
              <a:t>Doctrine /</a:t>
            </a:r>
            <a:r>
              <a:rPr lang="en-US" dirty="0">
                <a:sym typeface="Wingdings" pitchFamily="2" charset="2"/>
              </a:rPr>
              <a:t> duty</a:t>
            </a:r>
            <a:endParaRPr lang="en-US" dirty="0"/>
          </a:p>
          <a:p>
            <a:pPr marL="920750" indent="-460375"/>
            <a:r>
              <a:rPr lang="en-US" dirty="0"/>
              <a:t>Foundation /</a:t>
            </a:r>
            <a:r>
              <a:rPr lang="en-US" dirty="0">
                <a:sym typeface="Wingdings" pitchFamily="2" charset="2"/>
              </a:rPr>
              <a:t> fruit</a:t>
            </a:r>
            <a:endParaRPr lang="en-US" dirty="0"/>
          </a:p>
          <a:p>
            <a:pPr marL="920750" indent="-460375"/>
            <a:r>
              <a:rPr lang="en-US" dirty="0"/>
              <a:t>Learn /</a:t>
            </a:r>
            <a:r>
              <a:rPr lang="en-US" dirty="0">
                <a:sym typeface="Wingdings" pitchFamily="2" charset="2"/>
              </a:rPr>
              <a:t> live</a:t>
            </a:r>
            <a:endParaRPr lang="en-US" dirty="0"/>
          </a:p>
          <a:p>
            <a:pPr marL="920750" indent="-460375"/>
            <a:r>
              <a:rPr lang="en-US" dirty="0"/>
              <a:t>Instruct / implement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D476702-644C-B065-35AD-2BDA74060844}"/>
              </a:ext>
            </a:extLst>
          </p:cNvPr>
          <p:cNvSpPr txBox="1">
            <a:spLocks/>
          </p:cNvSpPr>
          <p:nvPr/>
        </p:nvSpPr>
        <p:spPr>
          <a:xfrm>
            <a:off x="6539345" y="2149537"/>
            <a:ext cx="5652655" cy="4026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Avenir Next" panose="020B05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0" indent="-460375"/>
            <a:r>
              <a:rPr lang="en-US" dirty="0">
                <a:solidFill>
                  <a:srgbClr val="FFFF00"/>
                </a:solidFill>
              </a:rPr>
              <a:t>Orthodoxy /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 orthopraxy</a:t>
            </a:r>
            <a:endParaRPr lang="en-US" dirty="0">
              <a:solidFill>
                <a:srgbClr val="FFFF00"/>
              </a:solidFill>
            </a:endParaRPr>
          </a:p>
          <a:p>
            <a:pPr marL="920750" indent="-460375"/>
            <a:r>
              <a:rPr lang="en-US" dirty="0"/>
              <a:t>Principle /</a:t>
            </a:r>
            <a:r>
              <a:rPr lang="en-US" dirty="0">
                <a:sym typeface="Wingdings" pitchFamily="2" charset="2"/>
              </a:rPr>
              <a:t> practice</a:t>
            </a:r>
            <a:endParaRPr lang="en-US" dirty="0"/>
          </a:p>
          <a:p>
            <a:pPr marL="920750" indent="-460375"/>
            <a:r>
              <a:rPr lang="en-US" dirty="0">
                <a:solidFill>
                  <a:srgbClr val="FFFF00"/>
                </a:solidFill>
              </a:rPr>
              <a:t>Reality /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 response</a:t>
            </a:r>
            <a:endParaRPr lang="en-US" dirty="0">
              <a:solidFill>
                <a:srgbClr val="FFFF00"/>
              </a:solidFill>
            </a:endParaRPr>
          </a:p>
          <a:p>
            <a:pPr marL="920750" indent="-460375"/>
            <a:r>
              <a:rPr lang="en-US" dirty="0"/>
              <a:t>Understand / </a:t>
            </a:r>
            <a:r>
              <a:rPr lang="en-US" dirty="0">
                <a:sym typeface="Wingdings" pitchFamily="2" charset="2"/>
              </a:rPr>
              <a:t>undertake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143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7C906-4F8F-5440-C9B0-8DBBC310D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4283-F11E-CFB6-FCFB-1E5187E8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0515600" cy="1325563"/>
          </a:xfrm>
        </p:spPr>
        <p:txBody>
          <a:bodyPr/>
          <a:lstStyle/>
          <a:p>
            <a:r>
              <a:rPr lang="en-US" dirty="0"/>
              <a:t>Summary statements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26C9F-346D-617D-0595-173A1483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 The reality of God and his work</a:t>
            </a:r>
            <a:br>
              <a:rPr lang="en-US" dirty="0"/>
            </a:br>
            <a:r>
              <a:rPr lang="en-US" dirty="0"/>
              <a:t>requires a response from God’s people</a:t>
            </a:r>
          </a:p>
          <a:p>
            <a:pPr marL="920750" indent="-460375"/>
            <a:endParaRPr lang="en-US" dirty="0"/>
          </a:p>
          <a:p>
            <a:pPr marL="920750" indent="-460375"/>
            <a:r>
              <a:rPr lang="en-US" dirty="0"/>
              <a:t>God requires Christian response</a:t>
            </a:r>
          </a:p>
        </p:txBody>
      </p:sp>
    </p:spTree>
    <p:extLst>
      <p:ext uri="{BB962C8B-B14F-4D97-AF65-F5344CB8AC3E}">
        <p14:creationId xmlns:p14="http://schemas.microsoft.com/office/powerpoint/2010/main" val="28623822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20E26-AE24-9AF5-0BC6-523A1C30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4DA2-2C5F-FE29-1628-30D0253F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0515600" cy="1325563"/>
          </a:xfrm>
        </p:spPr>
        <p:txBody>
          <a:bodyPr/>
          <a:lstStyle/>
          <a:p>
            <a:r>
              <a:rPr lang="en-US" dirty="0"/>
              <a:t>Ephesians 1–3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F4B640-D5AD-EDF6-3D63-E52F39340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978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C0EA2-D8DC-D3EF-F520-02EA8A6A2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2974-EE61-5942-AD88-3EEA000F4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Ephesians, week 1: an 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D9C23A-3338-71B9-3D42-D199B0320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resources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city of Ephesus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Ephesus in the Bible</a:t>
            </a:r>
          </a:p>
          <a:p>
            <a:pPr marL="920750" indent="-460375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letter to the Ephesians</a:t>
            </a:r>
          </a:p>
          <a:p>
            <a:pPr marL="920750" indent="-460375"/>
            <a:r>
              <a:rPr lang="en-US" dirty="0"/>
              <a:t>Our series</a:t>
            </a:r>
          </a:p>
        </p:txBody>
      </p:sp>
    </p:spTree>
    <p:extLst>
      <p:ext uri="{BB962C8B-B14F-4D97-AF65-F5344CB8AC3E}">
        <p14:creationId xmlns:p14="http://schemas.microsoft.com/office/powerpoint/2010/main" val="3525737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C274E-26FB-B0B2-BDF4-78095D3F2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1273A-46EA-3678-88E9-C5DAB1E3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series in Ephesians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063375-D9E1-F8D0-548E-F3377687C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Current estimate is ~~November</a:t>
            </a:r>
          </a:p>
        </p:txBody>
      </p:sp>
    </p:spTree>
    <p:extLst>
      <p:ext uri="{BB962C8B-B14F-4D97-AF65-F5344CB8AC3E}">
        <p14:creationId xmlns:p14="http://schemas.microsoft.com/office/powerpoint/2010/main" val="3516566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CC960-C6ED-CF61-DA5B-AFA687992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03586-D363-236B-5680-98C14CCA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series in Ephesians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64C61B-8E2D-18B1-48B9-03650BCC8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Current estimate is ~~November </a:t>
            </a:r>
            <a:r>
              <a:rPr lang="en-US" dirty="0">
                <a:solidFill>
                  <a:srgbClr val="FFFF00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7577431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D00B8-612B-C857-AEB8-BCB4FA714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EC2E15-C2A8-E215-A0D9-713E5FE04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John Calvin </a:t>
            </a:r>
            <a:r>
              <a:rPr lang="en-US" dirty="0"/>
              <a:t>considered Ephesians as his favorite letter and he </a:t>
            </a:r>
            <a:r>
              <a:rPr lang="en-US" dirty="0">
                <a:solidFill>
                  <a:srgbClr val="FFFF00"/>
                </a:solidFill>
              </a:rPr>
              <a:t>preached</a:t>
            </a:r>
            <a:r>
              <a:rPr lang="en-US" dirty="0"/>
              <a:t> a series of </a:t>
            </a:r>
            <a:r>
              <a:rPr lang="en-US" dirty="0">
                <a:solidFill>
                  <a:srgbClr val="FFFF00"/>
                </a:solidFill>
              </a:rPr>
              <a:t>forty-eight sermons </a:t>
            </a:r>
            <a:r>
              <a:rPr lang="en-US" dirty="0"/>
              <a:t>on the book from May 1558 to March 1559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6ACD454-C24C-DCD4-5AFB-D1CEF7CE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Harold Hoehner</a:t>
            </a:r>
          </a:p>
        </p:txBody>
      </p:sp>
      <p:pic>
        <p:nvPicPr>
          <p:cNvPr id="4" name="Picture Placeholder 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E0E71FB0-E5F9-30E8-5A11-1ABE890B1F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78205" y="776516"/>
            <a:ext cx="4114800" cy="5304967"/>
          </a:xfrm>
        </p:spPr>
      </p:pic>
    </p:spTree>
    <p:extLst>
      <p:ext uri="{BB962C8B-B14F-4D97-AF65-F5344CB8AC3E}">
        <p14:creationId xmlns:p14="http://schemas.microsoft.com/office/powerpoint/2010/main" val="6496997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79406-E3C4-3653-5CFF-0FA917924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3DF7933E-FC78-39E2-BC78-1CD098BF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8: Commentaries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A0FE023-F641-0885-17AA-596B76F38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0533"/>
            <a:ext cx="10790382" cy="4026429"/>
          </a:xfrm>
        </p:spPr>
        <p:txBody>
          <a:bodyPr/>
          <a:lstStyle/>
          <a:p>
            <a:pPr marL="920750" indent="-460375"/>
            <a:r>
              <a:rPr lang="en-US" dirty="0"/>
              <a:t>Quotes are due to Jim by Thursday night</a:t>
            </a:r>
          </a:p>
          <a:p>
            <a:pPr marL="920750" indent="-460375"/>
            <a:endParaRPr lang="en-US" dirty="0"/>
          </a:p>
          <a:p>
            <a:pPr marL="920750" indent="-460375"/>
            <a:r>
              <a:rPr lang="en-US" dirty="0"/>
              <a:t>If you would like one, let Jim know</a:t>
            </a:r>
          </a:p>
        </p:txBody>
      </p:sp>
    </p:spTree>
    <p:extLst>
      <p:ext uri="{BB962C8B-B14F-4D97-AF65-F5344CB8AC3E}">
        <p14:creationId xmlns:p14="http://schemas.microsoft.com/office/powerpoint/2010/main" val="2428150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09CBD-1476-543A-5D01-10BD48485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C09B1-C573-E195-7CA2-E59C1E806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378"/>
            <a:ext cx="11353800" cy="1325563"/>
          </a:xfrm>
        </p:spPr>
        <p:txBody>
          <a:bodyPr/>
          <a:lstStyle/>
          <a:p>
            <a:r>
              <a:rPr lang="en-US" dirty="0"/>
              <a:t>Next week (dv):</a:t>
            </a:r>
            <a:br>
              <a:rPr lang="en-US" dirty="0"/>
            </a:br>
            <a:r>
              <a:rPr lang="en-US" dirty="0"/>
              <a:t>Preparing for Ephesians 1 (page 16)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A1CCB-9325-9809-4CEF-546232ED1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indent="0">
              <a:lnSpc>
                <a:spcPct val="120000"/>
              </a:lnSpc>
              <a:buNone/>
            </a:pPr>
            <a:r>
              <a:rPr lang="en-US" dirty="0"/>
              <a:t>Pray with others</a:t>
            </a:r>
            <a:br>
              <a:rPr lang="en-US" dirty="0"/>
            </a:br>
            <a:r>
              <a:rPr lang="en-US" dirty="0"/>
              <a:t>Hear with others</a:t>
            </a:r>
            <a:br>
              <a:rPr lang="en-US" dirty="0"/>
            </a:br>
            <a:r>
              <a:rPr lang="en-US" dirty="0"/>
              <a:t>Think with others</a:t>
            </a:r>
            <a:br>
              <a:rPr lang="en-US" dirty="0"/>
            </a:br>
            <a:r>
              <a:rPr lang="en-US" dirty="0"/>
              <a:t>Study with others		In class, as tables</a:t>
            </a:r>
            <a:br>
              <a:rPr lang="en-US" dirty="0"/>
            </a:br>
            <a:r>
              <a:rPr lang="en-US" dirty="0"/>
              <a:t>Share with others</a:t>
            </a:r>
            <a:br>
              <a:rPr lang="en-US" dirty="0"/>
            </a:br>
            <a:r>
              <a:rPr lang="en-US" dirty="0"/>
              <a:t>Invite others			After class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F4E668-9977-9C54-DF0E-F66A17D40C5C}"/>
              </a:ext>
            </a:extLst>
          </p:cNvPr>
          <p:cNvCxnSpPr>
            <a:cxnSpLocks/>
          </p:cNvCxnSpPr>
          <p:nvPr/>
        </p:nvCxnSpPr>
        <p:spPr>
          <a:xfrm flipH="1">
            <a:off x="923501" y="364693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FC46FE-8A9C-7B5C-A4C5-D9F5E2CF3982}"/>
              </a:ext>
            </a:extLst>
          </p:cNvPr>
          <p:cNvCxnSpPr>
            <a:cxnSpLocks/>
          </p:cNvCxnSpPr>
          <p:nvPr/>
        </p:nvCxnSpPr>
        <p:spPr>
          <a:xfrm flipH="1">
            <a:off x="923501" y="5863267"/>
            <a:ext cx="950976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3F2D31-DE71-7019-D95C-964A12C8451D}"/>
              </a:ext>
            </a:extLst>
          </p:cNvPr>
          <p:cNvSpPr txBox="1">
            <a:spLocks/>
          </p:cNvSpPr>
          <p:nvPr/>
        </p:nvSpPr>
        <p:spPr>
          <a:xfrm>
            <a:off x="6311537" y="2655313"/>
            <a:ext cx="4545874" cy="6464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38" lvl="1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chemeClr val="bg1"/>
                </a:solidFill>
                <a:latin typeface="Avenir Next" panose="020B0503020202020204" pitchFamily="34" charset="0"/>
              </a:rPr>
              <a:t>In class, as a class</a:t>
            </a:r>
          </a:p>
        </p:txBody>
      </p:sp>
    </p:spTree>
    <p:extLst>
      <p:ext uri="{BB962C8B-B14F-4D97-AF65-F5344CB8AC3E}">
        <p14:creationId xmlns:p14="http://schemas.microsoft.com/office/powerpoint/2010/main" val="24833449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C507-C381-A7EC-84C3-B88443D1F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Prayer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EBAE-EEA5-52B7-A79D-B215DCDBE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0" indent="-460375"/>
            <a:r>
              <a:rPr lang="en-US" dirty="0"/>
              <a:t>Write down your prayer requests (on the Weekly Update or in the comments)</a:t>
            </a:r>
          </a:p>
          <a:p>
            <a:pPr marL="920750" indent="-460375"/>
            <a:r>
              <a:rPr lang="en-US" dirty="0"/>
              <a:t>Lean in, engage, and pray for someone not with you</a:t>
            </a:r>
          </a:p>
          <a:p>
            <a:pPr marL="920750" indent="-460375"/>
            <a:r>
              <a:rPr lang="en-US" dirty="0"/>
              <a:t>Be out of this room by 9:50</a:t>
            </a:r>
          </a:p>
          <a:p>
            <a:pPr marL="920750" indent="-460375"/>
            <a:r>
              <a:rPr lang="en-US" dirty="0"/>
              <a:t>Go worship</a:t>
            </a:r>
          </a:p>
        </p:txBody>
      </p:sp>
    </p:spTree>
    <p:extLst>
      <p:ext uri="{BB962C8B-B14F-4D97-AF65-F5344CB8AC3E}">
        <p14:creationId xmlns:p14="http://schemas.microsoft.com/office/powerpoint/2010/main" val="152049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7AB04-545D-FFE8-858E-ED83E0D25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43A91EDC-5E7A-2AAA-DE95-9EFC5A87D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in this handout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A0822-3B61-427D-AC5E-5DA167519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Autofit/>
          </a:bodyPr>
          <a:lstStyle/>
          <a:p>
            <a:pPr marL="920750" indent="-460375"/>
            <a:r>
              <a:rPr lang="en-US" dirty="0"/>
              <a:t>Christian Standard Bible (CSB) </a:t>
            </a:r>
            <a:r>
              <a:rPr lang="en-US" dirty="0">
                <a:sym typeface="Wingdings" pitchFamily="2" charset="2"/>
              </a:rPr>
              <a:t></a:t>
            </a:r>
            <a:br>
              <a:rPr lang="en-US" dirty="0">
                <a:sym typeface="Wingdings" pitchFamily="2" charset="2"/>
              </a:rPr>
            </a:br>
            <a:r>
              <a:rPr lang="en-US" dirty="0"/>
              <a:t>Legacy Standard Bible (LSB)</a:t>
            </a:r>
          </a:p>
          <a:p>
            <a:pPr marL="920750" indent="-460375"/>
            <a:endParaRPr lang="en-US" dirty="0"/>
          </a:p>
          <a:p>
            <a:pPr marL="920750" indent="-460375"/>
            <a:r>
              <a:rPr lang="en-US" dirty="0"/>
              <a:t>Added reflection/journal and</a:t>
            </a:r>
            <a:br>
              <a:rPr lang="en-US" dirty="0"/>
            </a:br>
            <a:r>
              <a:rPr lang="en-US" dirty="0"/>
              <a:t>quotes from commentary pages (p. 83)</a:t>
            </a:r>
          </a:p>
          <a:p>
            <a:pPr marL="920750" indent="-460375"/>
            <a:endParaRPr lang="en-US" dirty="0"/>
          </a:p>
          <a:p>
            <a:pPr marL="920750" indent="-460375"/>
            <a:r>
              <a:rPr lang="en-US" dirty="0"/>
              <a:t>[Variants]</a:t>
            </a:r>
          </a:p>
        </p:txBody>
      </p:sp>
    </p:spTree>
    <p:extLst>
      <p:ext uri="{BB962C8B-B14F-4D97-AF65-F5344CB8AC3E}">
        <p14:creationId xmlns:p14="http://schemas.microsoft.com/office/powerpoint/2010/main" val="4015699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00C18-0DE6-BE7A-F938-059F3F2C5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F510429-89D4-F3DC-E610-495AFDF3F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6: About This Resource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16D6C-63D4-3284-40D7-E720F8D0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2941"/>
            <a:ext cx="10515542" cy="27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0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1B3891A4-A4CA-25DF-91F1-28EFAB87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81"/>
            <a:ext cx="10515600" cy="1325563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Page 7:</a:t>
            </a:r>
            <a:br>
              <a:rPr lang="en-US" dirty="0"/>
            </a:br>
            <a:r>
              <a:rPr lang="en-US" dirty="0"/>
              <a:t>About</a:t>
            </a:r>
            <a:br>
              <a:rPr lang="en-US" dirty="0"/>
            </a:br>
            <a:r>
              <a:rPr lang="en-US" dirty="0"/>
              <a:t>This</a:t>
            </a:r>
            <a:br>
              <a:rPr lang="en-US" dirty="0"/>
            </a:br>
            <a:r>
              <a:rPr lang="en-US" dirty="0"/>
              <a:t>Resource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5D0C2-BE53-9E91-6920-D055C8D25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018" y="-1"/>
            <a:ext cx="8478982" cy="553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93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13721</TotalTime>
  <Words>1735</Words>
  <Application>Microsoft Macintosh PowerPoint</Application>
  <PresentationFormat>Widescreen</PresentationFormat>
  <Paragraphs>477</Paragraphs>
  <Slides>69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Avenir Next</vt:lpstr>
      <vt:lpstr>Calibri</vt:lpstr>
      <vt:lpstr>Lato</vt:lpstr>
      <vt:lpstr>Wingdings</vt:lpstr>
      <vt:lpstr>Office Theme</vt:lpstr>
      <vt:lpstr>PowerPoint Presentation</vt:lpstr>
      <vt:lpstr>Ephesians, week 1: an introduction</vt:lpstr>
      <vt:lpstr>Ephesians, week 1: an introduction</vt:lpstr>
      <vt:lpstr>Ephesians, week 1: an introduction</vt:lpstr>
      <vt:lpstr>The resources</vt:lpstr>
      <vt:lpstr>PowerPoint Presentation</vt:lpstr>
      <vt:lpstr>What’s new in this handout</vt:lpstr>
      <vt:lpstr>Page 6: About This Resource</vt:lpstr>
      <vt:lpstr>Page 7: About This Resource</vt:lpstr>
      <vt:lpstr>Page 8: Commentaries</vt:lpstr>
      <vt:lpstr>Page 8: Commentaries</vt:lpstr>
      <vt:lpstr>Page 8: Commentaries</vt:lpstr>
      <vt:lpstr>Page 8: Commentaries</vt:lpstr>
      <vt:lpstr>Page 8: Commentaries</vt:lpstr>
      <vt:lpstr>PowerPoint Presentation</vt:lpstr>
      <vt:lpstr>Page 8: Commentaries</vt:lpstr>
      <vt:lpstr>Pages 9–13: Cheat Sheets for Greek</vt:lpstr>
      <vt:lpstr>Page 14: Broad Overview of Geography</vt:lpstr>
      <vt:lpstr>PowerPoint Presentation</vt:lpstr>
      <vt:lpstr>Ephesians, week 1: an introduction</vt:lpstr>
      <vt:lpstr>The city of Ephesus</vt:lpstr>
      <vt:lpstr>The city of Ephesus (then)</vt:lpstr>
      <vt:lpstr>The Temple of Artemis</vt:lpstr>
      <vt:lpstr>NFL football field: 1.33 acres</vt:lpstr>
      <vt:lpstr>The Temple of Artemis: 2.20 acres</vt:lpstr>
      <vt:lpstr>Dr. Bruce Metzger</vt:lpstr>
      <vt:lpstr>The Temple of Artemis: 2.20 acres</vt:lpstr>
      <vt:lpstr>The Temple of Artemis: 2.20 acres</vt:lpstr>
      <vt:lpstr>The city of Ephesus: the great theater</vt:lpstr>
      <vt:lpstr>Dr. Tony Merida</vt:lpstr>
      <vt:lpstr>Dr. Tony Merida</vt:lpstr>
      <vt:lpstr>The city of Ephesus (today)</vt:lpstr>
      <vt:lpstr>The city of Ephesus</vt:lpstr>
      <vt:lpstr>The city of Ephesus</vt:lpstr>
      <vt:lpstr>The city of Ephesus (today)</vt:lpstr>
      <vt:lpstr>The city of Ephesus (today)</vt:lpstr>
      <vt:lpstr>The Temple of Artemis (today)</vt:lpstr>
      <vt:lpstr>The Temple of Artemis (today)</vt:lpstr>
      <vt:lpstr>The Temple of Artemis (today)</vt:lpstr>
      <vt:lpstr>Ephesians, week 1: an introduction</vt:lpstr>
      <vt:lpstr>Ephesus in the Bible</vt:lpstr>
      <vt:lpstr>#1</vt:lpstr>
      <vt:lpstr>#2</vt:lpstr>
      <vt:lpstr>#3</vt:lpstr>
      <vt:lpstr>Ephesus in the Bible</vt:lpstr>
      <vt:lpstr>The city of Ephesus: the great theater</vt:lpstr>
      <vt:lpstr>Ephesus in the Bible</vt:lpstr>
      <vt:lpstr>Ephesus in the Bible</vt:lpstr>
      <vt:lpstr>Opposition is opportunity</vt:lpstr>
      <vt:lpstr>PowerPoint Presentation</vt:lpstr>
      <vt:lpstr>Ephesians, week 1: an introduction</vt:lpstr>
      <vt:lpstr>PowerPoint Presentation</vt:lpstr>
      <vt:lpstr>The nouns (and one verb)</vt:lpstr>
      <vt:lpstr>The nouns (and one verb) (even)</vt:lpstr>
      <vt:lpstr>The nouns (and one verb) (first half)</vt:lpstr>
      <vt:lpstr>The nouns (and one verb) (second half)</vt:lpstr>
      <vt:lpstr>40 of 41 imperatives are in chapters 4–6</vt:lpstr>
      <vt:lpstr>The big picture</vt:lpstr>
      <vt:lpstr>Ways to think about 1–3 / 4–6</vt:lpstr>
      <vt:lpstr>Ways to think about 1–3 / 4–6</vt:lpstr>
      <vt:lpstr>Summary statements</vt:lpstr>
      <vt:lpstr>Ephesians 1–3</vt:lpstr>
      <vt:lpstr>Ephesians, week 1: an introduction</vt:lpstr>
      <vt:lpstr>Our series in Ephesians</vt:lpstr>
      <vt:lpstr>Our series in Ephesians</vt:lpstr>
      <vt:lpstr>Dr. Harold Hoehner</vt:lpstr>
      <vt:lpstr>Page 8: Commentaries</vt:lpstr>
      <vt:lpstr>Next week (dv): Preparing for Ephesians 1 (page 16)</vt:lpstr>
      <vt:lpstr>Prayer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Fleming</dc:creator>
  <cp:lastModifiedBy>Jim Fleming</cp:lastModifiedBy>
  <cp:revision>24</cp:revision>
  <cp:lastPrinted>2025-03-22T15:38:34Z</cp:lastPrinted>
  <dcterms:created xsi:type="dcterms:W3CDTF">2022-07-16T19:21:48Z</dcterms:created>
  <dcterms:modified xsi:type="dcterms:W3CDTF">2025-03-22T15:50:32Z</dcterms:modified>
</cp:coreProperties>
</file>